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4"/>
  </p:notesMasterIdLst>
  <p:sldIdLst>
    <p:sldId id="256" r:id="rId2"/>
    <p:sldId id="310" r:id="rId3"/>
    <p:sldId id="257" r:id="rId4"/>
    <p:sldId id="258" r:id="rId5"/>
    <p:sldId id="259" r:id="rId6"/>
    <p:sldId id="311" r:id="rId7"/>
    <p:sldId id="260" r:id="rId8"/>
    <p:sldId id="261" r:id="rId9"/>
    <p:sldId id="264" r:id="rId10"/>
    <p:sldId id="309" r:id="rId11"/>
    <p:sldId id="312" r:id="rId12"/>
    <p:sldId id="265" r:id="rId13"/>
  </p:sldIdLst>
  <p:sldSz cx="9144000" cy="5143500" type="screen16x9"/>
  <p:notesSz cx="6858000" cy="9144000"/>
  <p:embeddedFontLst>
    <p:embeddedFont>
      <p:font typeface="Anaheim" panose="020B0604020202020204" charset="0"/>
      <p:regular r:id="rId15"/>
    </p:embeddedFont>
    <p:embeddedFont>
      <p:font typeface="Bebas Neue" panose="020B0606020202050201" pitchFamily="34" charset="0"/>
      <p:regular r:id="rId16"/>
    </p:embeddedFont>
    <p:embeddedFont>
      <p:font typeface="Manrope" panose="020B0604020202020204" charset="0"/>
      <p:regular r:id="rId17"/>
      <p:bold r:id="rId18"/>
    </p:embeddedFont>
    <p:embeddedFont>
      <p:font typeface="Oxygen" panose="02000503000000000000" pitchFamily="2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DE727CB-B30D-465E-BF75-DD4B09FA7ABD}">
  <a:tblStyle styleId="{5DE727CB-B30D-465E-BF75-DD4B09FA7A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41" autoAdjust="0"/>
    <p:restoredTop sz="94964" autoAdjust="0"/>
  </p:normalViewPr>
  <p:slideViewPr>
    <p:cSldViewPr snapToGrid="0">
      <p:cViewPr varScale="1">
        <p:scale>
          <a:sx n="135" d="100"/>
          <a:sy n="135" d="100"/>
        </p:scale>
        <p:origin x="75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7a5e1651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7a5e1651e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6505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97833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0186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4d490b76a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4d490b76a9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385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4d490b76a9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4d490b76a9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7717500" cy="14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1969300"/>
            <a:ext cx="45366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713313" y="2600625"/>
            <a:ext cx="7717500" cy="2028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p32"/>
          <p:cNvGrpSpPr/>
          <p:nvPr/>
        </p:nvGrpSpPr>
        <p:grpSpPr>
          <a:xfrm>
            <a:off x="713254" y="4781750"/>
            <a:ext cx="7717492" cy="71700"/>
            <a:chOff x="713254" y="4557650"/>
            <a:chExt cx="7717492" cy="71700"/>
          </a:xfrm>
        </p:grpSpPr>
        <p:sp>
          <p:nvSpPr>
            <p:cNvPr id="422" name="Google Shape;422;p32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33"/>
          <p:cNvGrpSpPr/>
          <p:nvPr/>
        </p:nvGrpSpPr>
        <p:grpSpPr>
          <a:xfrm>
            <a:off x="713254" y="4781750"/>
            <a:ext cx="7717492" cy="71700"/>
            <a:chOff x="713254" y="4557650"/>
            <a:chExt cx="7717492" cy="71700"/>
          </a:xfrm>
        </p:grpSpPr>
        <p:sp>
          <p:nvSpPr>
            <p:cNvPr id="432" name="Google Shape;432;p33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3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3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3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3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3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3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" name="Google Shape;440;p33"/>
          <p:cNvGrpSpPr/>
          <p:nvPr/>
        </p:nvGrpSpPr>
        <p:grpSpPr>
          <a:xfrm>
            <a:off x="713254" y="290050"/>
            <a:ext cx="7717492" cy="71700"/>
            <a:chOff x="713254" y="4557650"/>
            <a:chExt cx="7717492" cy="71700"/>
          </a:xfrm>
        </p:grpSpPr>
        <p:sp>
          <p:nvSpPr>
            <p:cNvPr id="441" name="Google Shape;441;p33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3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3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3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3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3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3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3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3225" y="2197150"/>
            <a:ext cx="3735900" cy="153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1585825" y="731275"/>
            <a:ext cx="1990800" cy="1109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713225" y="3815400"/>
            <a:ext cx="3735900" cy="5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>
            <a:spLocks noGrp="1"/>
          </p:cNvSpPr>
          <p:nvPr>
            <p:ph type="pic" idx="3"/>
          </p:nvPr>
        </p:nvSpPr>
        <p:spPr>
          <a:xfrm>
            <a:off x="5121339" y="514200"/>
            <a:ext cx="3309300" cy="41151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7" name="Google Shape;17;p3"/>
          <p:cNvGrpSpPr/>
          <p:nvPr/>
        </p:nvGrpSpPr>
        <p:grpSpPr>
          <a:xfrm>
            <a:off x="713254" y="4781750"/>
            <a:ext cx="7717492" cy="71700"/>
            <a:chOff x="713254" y="4557650"/>
            <a:chExt cx="7717492" cy="71700"/>
          </a:xfrm>
        </p:grpSpPr>
        <p:sp>
          <p:nvSpPr>
            <p:cNvPr id="18" name="Google Shape;18;p3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9"/>
          <p:cNvSpPr>
            <a:spLocks noGrp="1"/>
          </p:cNvSpPr>
          <p:nvPr>
            <p:ph type="pic" idx="2"/>
          </p:nvPr>
        </p:nvSpPr>
        <p:spPr>
          <a:xfrm>
            <a:off x="713225" y="539500"/>
            <a:ext cx="7717800" cy="19362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713225" y="2595298"/>
            <a:ext cx="6013200" cy="89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subTitle" idx="1"/>
          </p:nvPr>
        </p:nvSpPr>
        <p:spPr>
          <a:xfrm>
            <a:off x="713225" y="3461948"/>
            <a:ext cx="6013200" cy="10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0" name="Google Shape;100;p9"/>
          <p:cNvGrpSpPr/>
          <p:nvPr/>
        </p:nvGrpSpPr>
        <p:grpSpPr>
          <a:xfrm>
            <a:off x="713254" y="4781750"/>
            <a:ext cx="7717492" cy="71700"/>
            <a:chOff x="713254" y="4557650"/>
            <a:chExt cx="7717492" cy="71700"/>
          </a:xfrm>
        </p:grpSpPr>
        <p:sp>
          <p:nvSpPr>
            <p:cNvPr id="101" name="Google Shape;101;p9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solidFill>
          <a:schemeClr val="l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Oxygen"/>
              <a:buNone/>
              <a:defRPr>
                <a:latin typeface="Oxygen"/>
                <a:ea typeface="Oxygen"/>
                <a:cs typeface="Oxygen"/>
                <a:sym typeface="Oxyge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Oxygen"/>
              <a:buNone/>
              <a:defRPr>
                <a:latin typeface="Oxygen"/>
                <a:ea typeface="Oxygen"/>
                <a:cs typeface="Oxygen"/>
                <a:sym typeface="Oxyge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Oxygen"/>
              <a:buNone/>
              <a:defRPr>
                <a:latin typeface="Oxygen"/>
                <a:ea typeface="Oxygen"/>
                <a:cs typeface="Oxygen"/>
                <a:sym typeface="Oxyge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Oxygen"/>
              <a:buNone/>
              <a:defRPr>
                <a:latin typeface="Oxygen"/>
                <a:ea typeface="Oxygen"/>
                <a:cs typeface="Oxygen"/>
                <a:sym typeface="Oxyge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Oxygen"/>
              <a:buNone/>
              <a:defRPr>
                <a:latin typeface="Oxygen"/>
                <a:ea typeface="Oxygen"/>
                <a:cs typeface="Oxygen"/>
                <a:sym typeface="Oxyge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Oxygen"/>
              <a:buNone/>
              <a:defRPr>
                <a:latin typeface="Oxygen"/>
                <a:ea typeface="Oxygen"/>
                <a:cs typeface="Oxygen"/>
                <a:sym typeface="Oxyge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Oxygen"/>
              <a:buNone/>
              <a:defRPr>
                <a:latin typeface="Oxygen"/>
                <a:ea typeface="Oxygen"/>
                <a:cs typeface="Oxygen"/>
                <a:sym typeface="Oxyge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Oxygen"/>
              <a:buNone/>
              <a:defRPr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1"/>
          </p:nvPr>
        </p:nvSpPr>
        <p:spPr>
          <a:xfrm>
            <a:off x="2174543" y="2105045"/>
            <a:ext cx="2239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2"/>
          </p:nvPr>
        </p:nvSpPr>
        <p:spPr>
          <a:xfrm>
            <a:off x="5903318" y="2105045"/>
            <a:ext cx="2239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3"/>
          </p:nvPr>
        </p:nvSpPr>
        <p:spPr>
          <a:xfrm>
            <a:off x="2174543" y="3802050"/>
            <a:ext cx="2239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4"/>
          </p:nvPr>
        </p:nvSpPr>
        <p:spPr>
          <a:xfrm>
            <a:off x="5903318" y="3802050"/>
            <a:ext cx="2239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5" hasCustomPrompt="1"/>
          </p:nvPr>
        </p:nvSpPr>
        <p:spPr>
          <a:xfrm>
            <a:off x="1001170" y="1485160"/>
            <a:ext cx="980400" cy="5265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6" hasCustomPrompt="1"/>
          </p:nvPr>
        </p:nvSpPr>
        <p:spPr>
          <a:xfrm>
            <a:off x="1001170" y="3198808"/>
            <a:ext cx="980400" cy="526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7" hasCustomPrompt="1"/>
          </p:nvPr>
        </p:nvSpPr>
        <p:spPr>
          <a:xfrm>
            <a:off x="4729945" y="1485160"/>
            <a:ext cx="980400" cy="526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8" hasCustomPrompt="1"/>
          </p:nvPr>
        </p:nvSpPr>
        <p:spPr>
          <a:xfrm>
            <a:off x="4729945" y="3198808"/>
            <a:ext cx="980400" cy="5265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 txBox="1">
            <a:spLocks noGrp="1"/>
          </p:cNvSpPr>
          <p:nvPr>
            <p:ph type="subTitle" idx="9"/>
          </p:nvPr>
        </p:nvSpPr>
        <p:spPr>
          <a:xfrm>
            <a:off x="2174543" y="1357750"/>
            <a:ext cx="2239500" cy="7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3"/>
          </p:nvPr>
        </p:nvSpPr>
        <p:spPr>
          <a:xfrm>
            <a:off x="5903330" y="1357750"/>
            <a:ext cx="2239500" cy="7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subTitle" idx="14"/>
          </p:nvPr>
        </p:nvSpPr>
        <p:spPr>
          <a:xfrm>
            <a:off x="2174543" y="3064451"/>
            <a:ext cx="2239500" cy="7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ubTitle" idx="15"/>
          </p:nvPr>
        </p:nvSpPr>
        <p:spPr>
          <a:xfrm>
            <a:off x="5903329" y="3064451"/>
            <a:ext cx="2239500" cy="7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38" name="Google Shape;138;p13"/>
          <p:cNvGrpSpPr/>
          <p:nvPr/>
        </p:nvGrpSpPr>
        <p:grpSpPr>
          <a:xfrm>
            <a:off x="713254" y="4781750"/>
            <a:ext cx="7717492" cy="71700"/>
            <a:chOff x="713254" y="4557650"/>
            <a:chExt cx="7717492" cy="71700"/>
          </a:xfrm>
        </p:grpSpPr>
        <p:sp>
          <p:nvSpPr>
            <p:cNvPr id="139" name="Google Shape;139;p13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4"/>
          <p:cNvSpPr txBox="1">
            <a:spLocks noGrp="1"/>
          </p:cNvSpPr>
          <p:nvPr>
            <p:ph type="title"/>
          </p:nvPr>
        </p:nvSpPr>
        <p:spPr>
          <a:xfrm>
            <a:off x="3557400" y="3100288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9" name="Google Shape;149;p14"/>
          <p:cNvSpPr txBox="1">
            <a:spLocks noGrp="1"/>
          </p:cNvSpPr>
          <p:nvPr>
            <p:ph type="subTitle" idx="1"/>
          </p:nvPr>
        </p:nvSpPr>
        <p:spPr>
          <a:xfrm>
            <a:off x="1226400" y="1181928"/>
            <a:ext cx="6691200" cy="180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150" name="Google Shape;150;p14"/>
          <p:cNvGrpSpPr/>
          <p:nvPr/>
        </p:nvGrpSpPr>
        <p:grpSpPr>
          <a:xfrm>
            <a:off x="713254" y="4781750"/>
            <a:ext cx="7717492" cy="71700"/>
            <a:chOff x="713254" y="4557650"/>
            <a:chExt cx="7717492" cy="71700"/>
          </a:xfrm>
        </p:grpSpPr>
        <p:sp>
          <p:nvSpPr>
            <p:cNvPr id="151" name="Google Shape;151;p14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" name="Google Shape;159;p14"/>
          <p:cNvGrpSpPr/>
          <p:nvPr/>
        </p:nvGrpSpPr>
        <p:grpSpPr>
          <a:xfrm>
            <a:off x="713254" y="290050"/>
            <a:ext cx="7717492" cy="71700"/>
            <a:chOff x="713254" y="4557650"/>
            <a:chExt cx="7717492" cy="71700"/>
          </a:xfrm>
        </p:grpSpPr>
        <p:sp>
          <p:nvSpPr>
            <p:cNvPr id="160" name="Google Shape;160;p14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grpSp>
        <p:nvGrpSpPr>
          <p:cNvPr id="170" name="Google Shape;170;p15"/>
          <p:cNvGrpSpPr/>
          <p:nvPr/>
        </p:nvGrpSpPr>
        <p:grpSpPr>
          <a:xfrm>
            <a:off x="713254" y="4781750"/>
            <a:ext cx="7717492" cy="71700"/>
            <a:chOff x="713254" y="4557650"/>
            <a:chExt cx="7717492" cy="71700"/>
          </a:xfrm>
        </p:grpSpPr>
        <p:sp>
          <p:nvSpPr>
            <p:cNvPr id="171" name="Google Shape;171;p15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0_1_1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grpSp>
        <p:nvGrpSpPr>
          <p:cNvPr id="203" name="Google Shape;203;p18"/>
          <p:cNvGrpSpPr/>
          <p:nvPr/>
        </p:nvGrpSpPr>
        <p:grpSpPr>
          <a:xfrm>
            <a:off x="713254" y="4781750"/>
            <a:ext cx="7717492" cy="71700"/>
            <a:chOff x="713254" y="4557650"/>
            <a:chExt cx="7717492" cy="71700"/>
          </a:xfrm>
        </p:grpSpPr>
        <p:sp>
          <p:nvSpPr>
            <p:cNvPr id="204" name="Google Shape;204;p18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8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8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8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8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8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8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8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6"/>
          <p:cNvSpPr txBox="1">
            <a:spLocks noGrp="1"/>
          </p:cNvSpPr>
          <p:nvPr>
            <p:ph type="subTitle" idx="1"/>
          </p:nvPr>
        </p:nvSpPr>
        <p:spPr>
          <a:xfrm>
            <a:off x="713225" y="2370188"/>
            <a:ext cx="2420700" cy="8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6"/>
          <p:cNvSpPr txBox="1">
            <a:spLocks noGrp="1"/>
          </p:cNvSpPr>
          <p:nvPr>
            <p:ph type="subTitle" idx="2"/>
          </p:nvPr>
        </p:nvSpPr>
        <p:spPr>
          <a:xfrm>
            <a:off x="3361650" y="2370188"/>
            <a:ext cx="2420700" cy="8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26"/>
          <p:cNvSpPr txBox="1">
            <a:spLocks noGrp="1"/>
          </p:cNvSpPr>
          <p:nvPr>
            <p:ph type="subTitle" idx="3"/>
          </p:nvPr>
        </p:nvSpPr>
        <p:spPr>
          <a:xfrm>
            <a:off x="6010075" y="2370188"/>
            <a:ext cx="2420700" cy="8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26"/>
          <p:cNvSpPr txBox="1">
            <a:spLocks noGrp="1"/>
          </p:cNvSpPr>
          <p:nvPr>
            <p:ph type="subTitle" idx="4"/>
          </p:nvPr>
        </p:nvSpPr>
        <p:spPr>
          <a:xfrm>
            <a:off x="713225" y="1915613"/>
            <a:ext cx="2420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6" name="Google Shape;316;p26"/>
          <p:cNvSpPr txBox="1">
            <a:spLocks noGrp="1"/>
          </p:cNvSpPr>
          <p:nvPr>
            <p:ph type="subTitle" idx="5"/>
          </p:nvPr>
        </p:nvSpPr>
        <p:spPr>
          <a:xfrm>
            <a:off x="3361650" y="1915612"/>
            <a:ext cx="2420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7" name="Google Shape;317;p26"/>
          <p:cNvSpPr txBox="1">
            <a:spLocks noGrp="1"/>
          </p:cNvSpPr>
          <p:nvPr>
            <p:ph type="subTitle" idx="6"/>
          </p:nvPr>
        </p:nvSpPr>
        <p:spPr>
          <a:xfrm>
            <a:off x="6010075" y="1915612"/>
            <a:ext cx="2420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318" name="Google Shape;318;p26"/>
          <p:cNvGrpSpPr/>
          <p:nvPr/>
        </p:nvGrpSpPr>
        <p:grpSpPr>
          <a:xfrm>
            <a:off x="713254" y="4781750"/>
            <a:ext cx="7717492" cy="71700"/>
            <a:chOff x="713254" y="4557650"/>
            <a:chExt cx="7717492" cy="71700"/>
          </a:xfrm>
        </p:grpSpPr>
        <p:sp>
          <p:nvSpPr>
            <p:cNvPr id="319" name="Google Shape;319;p26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6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6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6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6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6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xygen"/>
              <a:buNone/>
              <a:defRPr sz="35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60" r:id="rId6"/>
    <p:sldLayoutId id="2147483661" r:id="rId7"/>
    <p:sldLayoutId id="2147483664" r:id="rId8"/>
    <p:sldLayoutId id="2147483672" r:id="rId9"/>
    <p:sldLayoutId id="2147483678" r:id="rId10"/>
    <p:sldLayoutId id="214748367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7"/>
          <p:cNvSpPr txBox="1">
            <a:spLocks noGrp="1"/>
          </p:cNvSpPr>
          <p:nvPr>
            <p:ph type="ctrTitle"/>
          </p:nvPr>
        </p:nvSpPr>
        <p:spPr>
          <a:xfrm>
            <a:off x="691443" y="1856850"/>
            <a:ext cx="7717500" cy="14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lt2"/>
                </a:solidFill>
                <a:latin typeface="Manrope" panose="020B0604020202020204" charset="0"/>
              </a:rPr>
              <a:t>Применение системы </a:t>
            </a:r>
            <a:r>
              <a:rPr lang="ru-RU" sz="2400" dirty="0" err="1">
                <a:solidFill>
                  <a:schemeClr val="lt2"/>
                </a:solidFill>
                <a:latin typeface="Manrope" panose="020B0604020202020204" charset="0"/>
              </a:rPr>
              <a:t>мультиобъектного</a:t>
            </a:r>
            <a:r>
              <a:rPr lang="ru-RU" sz="2400" dirty="0">
                <a:solidFill>
                  <a:schemeClr val="lt2"/>
                </a:solidFill>
                <a:latin typeface="Manrope" panose="020B0604020202020204" charset="0"/>
              </a:rPr>
              <a:t> трекинга в системах адаптивного круиз-контроля и автоматического экстренного торможения</a:t>
            </a:r>
            <a:endParaRPr sz="2400" dirty="0">
              <a:solidFill>
                <a:schemeClr val="lt2"/>
              </a:solidFill>
              <a:latin typeface="Manrope" panose="020B0604020202020204" charset="0"/>
            </a:endParaRPr>
          </a:p>
        </p:txBody>
      </p:sp>
      <p:sp>
        <p:nvSpPr>
          <p:cNvPr id="461" name="Google Shape;461;p37"/>
          <p:cNvSpPr txBox="1">
            <a:spLocks noGrp="1"/>
          </p:cNvSpPr>
          <p:nvPr>
            <p:ph type="subTitle" idx="1"/>
          </p:nvPr>
        </p:nvSpPr>
        <p:spPr>
          <a:xfrm>
            <a:off x="2232617" y="3727239"/>
            <a:ext cx="45366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 dirty="0"/>
              <a:t>Выполнил: студент группы СМ7-13М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 dirty="0" err="1"/>
              <a:t>Есенов</a:t>
            </a:r>
            <a:r>
              <a:rPr lang="ru-RU" sz="1050" dirty="0"/>
              <a:t> К.Ч.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 dirty="0"/>
              <a:t>Руководитель: доцент, к.т.н.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 dirty="0"/>
              <a:t>Рубцов В.И.</a:t>
            </a:r>
            <a:endParaRPr sz="1050" dirty="0"/>
          </a:p>
        </p:txBody>
      </p:sp>
      <p:grpSp>
        <p:nvGrpSpPr>
          <p:cNvPr id="462" name="Google Shape;462;p37"/>
          <p:cNvGrpSpPr/>
          <p:nvPr/>
        </p:nvGrpSpPr>
        <p:grpSpPr>
          <a:xfrm>
            <a:off x="713059" y="4591901"/>
            <a:ext cx="7717492" cy="71700"/>
            <a:chOff x="713254" y="4557650"/>
            <a:chExt cx="7717492" cy="71700"/>
          </a:xfrm>
        </p:grpSpPr>
        <p:sp>
          <p:nvSpPr>
            <p:cNvPr id="463" name="Google Shape;463;p37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oogle Shape;462;p37">
            <a:extLst>
              <a:ext uri="{FF2B5EF4-FFF2-40B4-BE49-F238E27FC236}">
                <a16:creationId xmlns:a16="http://schemas.microsoft.com/office/drawing/2014/main" id="{F57F3C37-EDC9-ABAF-5084-E391E4CE2781}"/>
              </a:ext>
            </a:extLst>
          </p:cNvPr>
          <p:cNvGrpSpPr/>
          <p:nvPr/>
        </p:nvGrpSpPr>
        <p:grpSpPr>
          <a:xfrm>
            <a:off x="713120" y="189442"/>
            <a:ext cx="7717492" cy="71700"/>
            <a:chOff x="713254" y="4557650"/>
            <a:chExt cx="7717492" cy="71700"/>
          </a:xfrm>
        </p:grpSpPr>
        <p:sp>
          <p:nvSpPr>
            <p:cNvPr id="5" name="Google Shape;463;p37">
              <a:extLst>
                <a:ext uri="{FF2B5EF4-FFF2-40B4-BE49-F238E27FC236}">
                  <a16:creationId xmlns:a16="http://schemas.microsoft.com/office/drawing/2014/main" id="{1B879A8E-BAA7-3C57-A3DB-833182BCB9F2}"/>
                </a:ext>
              </a:extLst>
            </p:cNvPr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64;p37">
              <a:extLst>
                <a:ext uri="{FF2B5EF4-FFF2-40B4-BE49-F238E27FC236}">
                  <a16:creationId xmlns:a16="http://schemas.microsoft.com/office/drawing/2014/main" id="{1E288EB2-A49B-00D0-11B8-67A1904CD905}"/>
                </a:ext>
              </a:extLst>
            </p:cNvPr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65;p37">
              <a:extLst>
                <a:ext uri="{FF2B5EF4-FFF2-40B4-BE49-F238E27FC236}">
                  <a16:creationId xmlns:a16="http://schemas.microsoft.com/office/drawing/2014/main" id="{DCF103F4-3BB8-7E52-2924-6FB07EC1D2C4}"/>
                </a:ext>
              </a:extLst>
            </p:cNvPr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66;p37">
              <a:extLst>
                <a:ext uri="{FF2B5EF4-FFF2-40B4-BE49-F238E27FC236}">
                  <a16:creationId xmlns:a16="http://schemas.microsoft.com/office/drawing/2014/main" id="{4CAB2E78-FF90-DAC3-CDE4-9BB3EDBD35A4}"/>
                </a:ext>
              </a:extLst>
            </p:cNvPr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67;p37">
              <a:extLst>
                <a:ext uri="{FF2B5EF4-FFF2-40B4-BE49-F238E27FC236}">
                  <a16:creationId xmlns:a16="http://schemas.microsoft.com/office/drawing/2014/main" id="{B04C4D39-2BA9-3A97-9537-33B7B6A92812}"/>
                </a:ext>
              </a:extLst>
            </p:cNvPr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68;p37">
              <a:extLst>
                <a:ext uri="{FF2B5EF4-FFF2-40B4-BE49-F238E27FC236}">
                  <a16:creationId xmlns:a16="http://schemas.microsoft.com/office/drawing/2014/main" id="{22A1BCDD-1767-B8A9-DEAE-63C0A4274F78}"/>
                </a:ext>
              </a:extLst>
            </p:cNvPr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69;p37">
              <a:extLst>
                <a:ext uri="{FF2B5EF4-FFF2-40B4-BE49-F238E27FC236}">
                  <a16:creationId xmlns:a16="http://schemas.microsoft.com/office/drawing/2014/main" id="{0E19409D-9DAA-98BE-8B76-464560469178}"/>
                </a:ext>
              </a:extLst>
            </p:cNvPr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70;p37">
              <a:extLst>
                <a:ext uri="{FF2B5EF4-FFF2-40B4-BE49-F238E27FC236}">
                  <a16:creationId xmlns:a16="http://schemas.microsoft.com/office/drawing/2014/main" id="{B1D6213A-90E8-6717-D2B0-4D958A029DD6}"/>
                </a:ext>
              </a:extLst>
            </p:cNvPr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3F4C9A33-3E44-CAC4-189A-9DBDCDE6BF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2" t="18410" r="18555" b="17143"/>
          <a:stretch/>
        </p:blipFill>
        <p:spPr bwMode="auto">
          <a:xfrm>
            <a:off x="818553" y="312162"/>
            <a:ext cx="572743" cy="71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E965459-7548-7F8B-2CC9-69D90969DD8B}"/>
              </a:ext>
            </a:extLst>
          </p:cNvPr>
          <p:cNvSpPr txBox="1"/>
          <p:nvPr/>
        </p:nvSpPr>
        <p:spPr>
          <a:xfrm>
            <a:off x="1364817" y="292092"/>
            <a:ext cx="7065795" cy="891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ru-RU" sz="1100" dirty="0">
                <a:effectLst/>
                <a:latin typeface="Manrope" panose="020B0604020202020204" charset="0"/>
                <a:ea typeface="Times New Roman" panose="02020603050405020304" pitchFamily="18" charset="0"/>
              </a:rPr>
              <a:t>Министерство образования и науки Российской Федерации</a:t>
            </a:r>
            <a:r>
              <a:rPr lang="ru-RU" sz="1100" dirty="0">
                <a:latin typeface="Manrope" panose="020B0604020202020204" charset="0"/>
                <a:ea typeface="Times New Roman" panose="02020603050405020304" pitchFamily="18" charset="0"/>
              </a:rPr>
              <a:t> </a:t>
            </a:r>
            <a:r>
              <a:rPr lang="ru-RU" sz="1100" dirty="0">
                <a:effectLst/>
                <a:latin typeface="Manrope" panose="020B0604020202020204" charset="0"/>
                <a:ea typeface="Times New Roman" panose="02020603050405020304" pitchFamily="18" charset="0"/>
              </a:rPr>
              <a:t>Федеральное государственное бюджетное образовательное учреждение </a:t>
            </a:r>
            <a:r>
              <a:rPr lang="ru-RU" sz="1100" dirty="0">
                <a:latin typeface="Manrope" panose="020B0604020202020204" charset="0"/>
                <a:ea typeface="Times New Roman" panose="02020603050405020304" pitchFamily="18" charset="0"/>
              </a:rPr>
              <a:t> </a:t>
            </a:r>
            <a:r>
              <a:rPr lang="ru-RU" sz="1100" dirty="0">
                <a:effectLst/>
                <a:latin typeface="Manrope" panose="020B0604020202020204" charset="0"/>
                <a:ea typeface="Times New Roman" panose="02020603050405020304" pitchFamily="18" charset="0"/>
              </a:rPr>
              <a:t>высшего образования</a:t>
            </a:r>
            <a:r>
              <a:rPr lang="ru-RU" sz="1100" dirty="0">
                <a:latin typeface="Manrope" panose="020B0604020202020204" charset="0"/>
                <a:ea typeface="Times New Roman" panose="02020603050405020304" pitchFamily="18" charset="0"/>
              </a:rPr>
              <a:t> </a:t>
            </a:r>
            <a:r>
              <a:rPr lang="ru-RU" sz="1100" dirty="0">
                <a:effectLst/>
                <a:latin typeface="Manrope" panose="020B0604020202020204" charset="0"/>
                <a:ea typeface="Times New Roman" panose="02020603050405020304" pitchFamily="18" charset="0"/>
              </a:rPr>
              <a:t>«Московский государственный технический университет</a:t>
            </a:r>
            <a:r>
              <a:rPr lang="ru-RU" sz="1100" dirty="0">
                <a:latin typeface="Manrope" panose="020B0604020202020204" charset="0"/>
                <a:ea typeface="Times New Roman" panose="02020603050405020304" pitchFamily="18" charset="0"/>
              </a:rPr>
              <a:t> </a:t>
            </a:r>
            <a:r>
              <a:rPr lang="ru-RU" sz="1100" dirty="0">
                <a:effectLst/>
                <a:latin typeface="Manrope" panose="020B0604020202020204" charset="0"/>
                <a:ea typeface="Times New Roman" panose="02020603050405020304" pitchFamily="18" charset="0"/>
              </a:rPr>
              <a:t>имени Н.Э. Баумана</a:t>
            </a:r>
            <a:r>
              <a:rPr lang="ru-RU" sz="1100" dirty="0">
                <a:latin typeface="Manrope" panose="020B0604020202020204" charset="0"/>
                <a:ea typeface="Times New Roman" panose="02020603050405020304" pitchFamily="18" charset="0"/>
              </a:rPr>
              <a:t> </a:t>
            </a:r>
            <a:r>
              <a:rPr lang="ru-RU" sz="1100" dirty="0">
                <a:effectLst/>
                <a:latin typeface="Manrope" panose="020B0604020202020204" charset="0"/>
                <a:ea typeface="Times New Roman" panose="02020603050405020304" pitchFamily="18" charset="0"/>
              </a:rPr>
              <a:t>(национальный исследовательский университет)»</a:t>
            </a:r>
            <a:r>
              <a:rPr lang="ru-RU" sz="1100" dirty="0">
                <a:latin typeface="Manrope" panose="020B0604020202020204" charset="0"/>
                <a:ea typeface="Times New Roman" panose="02020603050405020304" pitchFamily="18" charset="0"/>
              </a:rPr>
              <a:t> </a:t>
            </a:r>
            <a:r>
              <a:rPr lang="ru-RU" sz="1100" dirty="0">
                <a:effectLst/>
                <a:latin typeface="Manrope" panose="020B0604020202020204" charset="0"/>
                <a:ea typeface="Times New Roman" panose="02020603050405020304" pitchFamily="18" charset="0"/>
              </a:rPr>
              <a:t>(МГТУ им. Н.Э. Баумана)</a:t>
            </a:r>
            <a:endParaRPr lang="ru-RU" sz="1100" dirty="0">
              <a:latin typeface="Manrope" panose="020B0604020202020204" charset="0"/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C0C36492-E27D-4322-58CE-4A84D4D8567A}"/>
              </a:ext>
            </a:extLst>
          </p:cNvPr>
          <p:cNvCxnSpPr>
            <a:cxnSpLocks/>
          </p:cNvCxnSpPr>
          <p:nvPr/>
        </p:nvCxnSpPr>
        <p:spPr>
          <a:xfrm>
            <a:off x="642167" y="1233861"/>
            <a:ext cx="77175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5CF6339-0005-7834-ED52-30D8265DC2E5}"/>
              </a:ext>
            </a:extLst>
          </p:cNvPr>
          <p:cNvSpPr txBox="1"/>
          <p:nvPr/>
        </p:nvSpPr>
        <p:spPr>
          <a:xfrm>
            <a:off x="4042588" y="4823253"/>
            <a:ext cx="10583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>
                <a:latin typeface="Manrope" panose="020B0604020202020204" charset="0"/>
              </a:rPr>
              <a:t>Москва,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5"/>
          <p:cNvSpPr txBox="1">
            <a:spLocks noGrp="1"/>
          </p:cNvSpPr>
          <p:nvPr>
            <p:ph type="title"/>
          </p:nvPr>
        </p:nvSpPr>
        <p:spPr>
          <a:xfrm>
            <a:off x="720000" y="2819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anrope" panose="020B0604020202020204" charset="0"/>
              </a:rPr>
              <a:t>Применение </a:t>
            </a:r>
            <a:r>
              <a:rPr lang="en-US" dirty="0">
                <a:latin typeface="Manrope" panose="020B0604020202020204" charset="0"/>
              </a:rPr>
              <a:t>MOT </a:t>
            </a:r>
            <a:r>
              <a:rPr lang="ru-RU" dirty="0">
                <a:latin typeface="Manrope" panose="020B0604020202020204" charset="0"/>
              </a:rPr>
              <a:t>в АЭТ</a:t>
            </a:r>
            <a:endParaRPr dirty="0">
              <a:latin typeface="Manrope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0937E2-E88F-936F-7AF6-A8660EFA0C32}"/>
              </a:ext>
            </a:extLst>
          </p:cNvPr>
          <p:cNvSpPr txBox="1"/>
          <p:nvPr/>
        </p:nvSpPr>
        <p:spPr>
          <a:xfrm>
            <a:off x="5046371" y="1688710"/>
            <a:ext cx="39700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800" u="sng" dirty="0">
                <a:latin typeface="Manrope" panose="020B0604020202020204" charset="0"/>
              </a:rPr>
              <a:t>Решаемые задачи:</a:t>
            </a:r>
          </a:p>
          <a:p>
            <a:pPr marL="623888" indent="-285750" algn="just">
              <a:buFont typeface="Arial" panose="020B0604020202020204" pitchFamily="34" charset="0"/>
              <a:buChar char="•"/>
            </a:pPr>
            <a:endParaRPr lang="ru-RU" sz="1800" u="sng" dirty="0">
              <a:latin typeface="Manrope" panose="020B0604020202020204" charset="0"/>
            </a:endParaRPr>
          </a:p>
          <a:p>
            <a:pPr marL="623888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Manrope" panose="020B0604020202020204" charset="0"/>
              </a:rPr>
              <a:t> Распознавание и отслеживание нескольких объектов</a:t>
            </a:r>
          </a:p>
          <a:p>
            <a:pPr marL="338138" algn="just"/>
            <a:endParaRPr lang="ru-RU" dirty="0">
              <a:latin typeface="Manrope" panose="020B0604020202020204" charset="0"/>
            </a:endParaRPr>
          </a:p>
          <a:p>
            <a:pPr marL="623888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Manrope" panose="020B0604020202020204" charset="0"/>
              </a:rPr>
              <a:t> Решение о торможении</a:t>
            </a:r>
          </a:p>
          <a:p>
            <a:pPr marL="338138" algn="just"/>
            <a:endParaRPr lang="ru-RU" dirty="0">
              <a:latin typeface="Manrope" panose="020B0604020202020204" charset="0"/>
            </a:endParaRPr>
          </a:p>
          <a:p>
            <a:pPr marL="623888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Manrope" panose="020B0604020202020204" charset="0"/>
              </a:rPr>
              <a:t> Прогнозирование траекторий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1131EDC-4CAF-7DEA-3055-5FED7D8AD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12" y="1389319"/>
            <a:ext cx="4206173" cy="279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910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462;p37">
            <a:extLst>
              <a:ext uri="{FF2B5EF4-FFF2-40B4-BE49-F238E27FC236}">
                <a16:creationId xmlns:a16="http://schemas.microsoft.com/office/drawing/2014/main" id="{12B9E3E5-CBE3-3EFA-F586-8DB8162F0721}"/>
              </a:ext>
            </a:extLst>
          </p:cNvPr>
          <p:cNvGrpSpPr/>
          <p:nvPr/>
        </p:nvGrpSpPr>
        <p:grpSpPr>
          <a:xfrm>
            <a:off x="713120" y="189442"/>
            <a:ext cx="7717492" cy="71700"/>
            <a:chOff x="713254" y="4557650"/>
            <a:chExt cx="7717492" cy="71700"/>
          </a:xfrm>
        </p:grpSpPr>
        <p:sp>
          <p:nvSpPr>
            <p:cNvPr id="5" name="Google Shape;463;p37">
              <a:extLst>
                <a:ext uri="{FF2B5EF4-FFF2-40B4-BE49-F238E27FC236}">
                  <a16:creationId xmlns:a16="http://schemas.microsoft.com/office/drawing/2014/main" id="{86C56833-63A5-2AC5-B887-2B21A9F8A63F}"/>
                </a:ext>
              </a:extLst>
            </p:cNvPr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6" name="Google Shape;464;p37">
              <a:extLst>
                <a:ext uri="{FF2B5EF4-FFF2-40B4-BE49-F238E27FC236}">
                  <a16:creationId xmlns:a16="http://schemas.microsoft.com/office/drawing/2014/main" id="{2D5766B5-EA1D-F301-A155-EA0DC95476CB}"/>
                </a:ext>
              </a:extLst>
            </p:cNvPr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7" name="Google Shape;465;p37">
              <a:extLst>
                <a:ext uri="{FF2B5EF4-FFF2-40B4-BE49-F238E27FC236}">
                  <a16:creationId xmlns:a16="http://schemas.microsoft.com/office/drawing/2014/main" id="{DADA7508-AFB7-C497-F21C-80E53A60EDB1}"/>
                </a:ext>
              </a:extLst>
            </p:cNvPr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8" name="Google Shape;466;p37">
              <a:extLst>
                <a:ext uri="{FF2B5EF4-FFF2-40B4-BE49-F238E27FC236}">
                  <a16:creationId xmlns:a16="http://schemas.microsoft.com/office/drawing/2014/main" id="{B6305737-13FC-C7F7-12DC-C54B77B5FDA5}"/>
                </a:ext>
              </a:extLst>
            </p:cNvPr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" name="Google Shape;467;p37">
              <a:extLst>
                <a:ext uri="{FF2B5EF4-FFF2-40B4-BE49-F238E27FC236}">
                  <a16:creationId xmlns:a16="http://schemas.microsoft.com/office/drawing/2014/main" id="{47AEC0FC-5C78-F664-3BF2-135BF9EA0E91}"/>
                </a:ext>
              </a:extLst>
            </p:cNvPr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0" name="Google Shape;468;p37">
              <a:extLst>
                <a:ext uri="{FF2B5EF4-FFF2-40B4-BE49-F238E27FC236}">
                  <a16:creationId xmlns:a16="http://schemas.microsoft.com/office/drawing/2014/main" id="{C1AC3254-C924-C28E-EE89-024833A2F9AA}"/>
                </a:ext>
              </a:extLst>
            </p:cNvPr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1" name="Google Shape;469;p37">
              <a:extLst>
                <a:ext uri="{FF2B5EF4-FFF2-40B4-BE49-F238E27FC236}">
                  <a16:creationId xmlns:a16="http://schemas.microsoft.com/office/drawing/2014/main" id="{037FDFE1-89B4-364A-4C07-A7F2874DBFF6}"/>
                </a:ext>
              </a:extLst>
            </p:cNvPr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" name="Google Shape;470;p37">
              <a:extLst>
                <a:ext uri="{FF2B5EF4-FFF2-40B4-BE49-F238E27FC236}">
                  <a16:creationId xmlns:a16="http://schemas.microsoft.com/office/drawing/2014/main" id="{1B6D3751-53DF-8D23-D5D1-999E13621FA4}"/>
                </a:ext>
              </a:extLst>
            </p:cNvPr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F062819D-F877-6308-2171-78CCC10E54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520040"/>
              </p:ext>
            </p:extLst>
          </p:nvPr>
        </p:nvGraphicFramePr>
        <p:xfrm>
          <a:off x="1516912" y="2007043"/>
          <a:ext cx="6031843" cy="1630680"/>
        </p:xfrm>
        <a:graphic>
          <a:graphicData uri="http://schemas.openxmlformats.org/drawingml/2006/table">
            <a:tbl>
              <a:tblPr firstRow="1" bandRow="1">
                <a:tableStyleId>{5DE727CB-B30D-465E-BF75-DD4B09FA7ABD}</a:tableStyleId>
              </a:tblPr>
              <a:tblGrid>
                <a:gridCol w="1056005">
                  <a:extLst>
                    <a:ext uri="{9D8B030D-6E8A-4147-A177-3AD203B41FA5}">
                      <a16:colId xmlns:a16="http://schemas.microsoft.com/office/drawing/2014/main" val="680085286"/>
                    </a:ext>
                  </a:extLst>
                </a:gridCol>
                <a:gridCol w="4975838">
                  <a:extLst>
                    <a:ext uri="{9D8B030D-6E8A-4147-A177-3AD203B41FA5}">
                      <a16:colId xmlns:a16="http://schemas.microsoft.com/office/drawing/2014/main" val="973540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Manrope" panose="020B0604020202020204" charset="0"/>
                        </a:rPr>
                        <a:t>1 </a:t>
                      </a:r>
                      <a:r>
                        <a:rPr lang="ru-RU" dirty="0">
                          <a:latin typeface="Manrope" panose="020B0604020202020204" charset="0"/>
                        </a:rPr>
                        <a:t>семестр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Manrope" panose="020B0604020202020204" charset="0"/>
                        </a:rPr>
                        <a:t>Анализ литературы, выбор необходимых инструментов для дальнейшей работы.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019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latin typeface="Manrope" panose="020B0604020202020204" charset="0"/>
                        </a:rPr>
                        <a:t>2 семестр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Manrope" panose="020B0604020202020204" charset="0"/>
                        </a:rPr>
                        <a:t>Разработка алгоритма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283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latin typeface="Manrope" panose="020B0604020202020204" charset="0"/>
                        </a:rPr>
                        <a:t>3 семестр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Manrope" panose="020B0604020202020204" charset="0"/>
                        </a:rPr>
                        <a:t>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251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latin typeface="Manrope" panose="020B0604020202020204" charset="0"/>
                        </a:rPr>
                        <a:t>4 семестр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Manrope" panose="020B0604020202020204" charset="0"/>
                        </a:rPr>
                        <a:t>Проведение экспериментов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31338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F8D13DA-7DC0-EE7C-0855-034CAB27749C}"/>
              </a:ext>
            </a:extLst>
          </p:cNvPr>
          <p:cNvSpPr txBox="1"/>
          <p:nvPr/>
        </p:nvSpPr>
        <p:spPr>
          <a:xfrm>
            <a:off x="3936851" y="549317"/>
            <a:ext cx="1269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Manrope" panose="020B0604020202020204" charset="0"/>
              </a:rPr>
              <a:t>План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1143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6"/>
          <p:cNvSpPr txBox="1">
            <a:spLocks noGrp="1"/>
          </p:cNvSpPr>
          <p:nvPr>
            <p:ph type="subTitle" idx="1"/>
          </p:nvPr>
        </p:nvSpPr>
        <p:spPr>
          <a:xfrm>
            <a:off x="-1105547" y="637054"/>
            <a:ext cx="6691200" cy="53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/>
              <a:t>Заключение</a:t>
            </a:r>
            <a:endParaRPr sz="36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587EC46-BBCC-BABF-F75F-2606B99AC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85653" y="413229"/>
            <a:ext cx="3448474" cy="2158521"/>
          </a:xfrm>
          <a:prstGeom prst="rect">
            <a:avLst/>
          </a:prstGeom>
          <a:effectLst>
            <a:softEdge rad="139700"/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005009-3165-E1B1-1EDF-781FD3491B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8211" y="2520805"/>
            <a:ext cx="3243358" cy="2209466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3F1629-E9EF-BF60-4F11-D0CF404B8891}"/>
              </a:ext>
            </a:extLst>
          </p:cNvPr>
          <p:cNvSpPr txBox="1"/>
          <p:nvPr/>
        </p:nvSpPr>
        <p:spPr>
          <a:xfrm>
            <a:off x="641684" y="1313087"/>
            <a:ext cx="438751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anrope" panose="020B0604020202020204" charset="0"/>
              </a:rPr>
              <a:t>Применение МОТ в системах АКК и АЭТ позволит повысить качество и безопасность дорожного движения, за счет улучшения параметров отслеживания объектов системами помощи водителю. </a:t>
            </a:r>
          </a:p>
          <a:p>
            <a:endParaRPr lang="ru-RU" dirty="0">
              <a:latin typeface="Manrope" panose="020B0604020202020204" charset="0"/>
            </a:endParaRPr>
          </a:p>
          <a:p>
            <a:r>
              <a:rPr lang="ru-RU" dirty="0">
                <a:latin typeface="Manrope" panose="020B0604020202020204" charset="0"/>
              </a:rPr>
              <a:t>Для улучшения этих параметров, были подобраны алгоритмы, которые наилучшим образом подходят под наши задачи.</a:t>
            </a:r>
          </a:p>
          <a:p>
            <a:endParaRPr lang="ru-RU" dirty="0">
              <a:latin typeface="Manrope" panose="020B0604020202020204" charset="0"/>
            </a:endParaRPr>
          </a:p>
          <a:p>
            <a:r>
              <a:rPr lang="ru-RU" dirty="0">
                <a:latin typeface="Manrope" panose="020B0604020202020204" charset="0"/>
              </a:rPr>
              <a:t>Были определены метрики, которые покажут преимущества и недостатки алгоритмов при тестировании их на тренировочных данных.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8"/>
          <p:cNvSpPr txBox="1">
            <a:spLocks noGrp="1"/>
          </p:cNvSpPr>
          <p:nvPr>
            <p:ph type="title"/>
          </p:nvPr>
        </p:nvSpPr>
        <p:spPr>
          <a:xfrm>
            <a:off x="713051" y="46629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anrope" panose="020B0604020202020204" charset="0"/>
              </a:rPr>
              <a:t>Сокращения</a:t>
            </a:r>
            <a:endParaRPr dirty="0">
              <a:latin typeface="Manrope" panose="020B0604020202020204" charset="0"/>
            </a:endParaRPr>
          </a:p>
        </p:txBody>
      </p:sp>
      <p:sp>
        <p:nvSpPr>
          <p:cNvPr id="477" name="Google Shape;477;p38"/>
          <p:cNvSpPr txBox="1"/>
          <p:nvPr/>
        </p:nvSpPr>
        <p:spPr>
          <a:xfrm>
            <a:off x="713051" y="1397394"/>
            <a:ext cx="77175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441325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МОТ – </a:t>
            </a:r>
            <a:r>
              <a:rPr lang="ru-RU" sz="1800" dirty="0" err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мультиобъектный</a:t>
            </a:r>
            <a:r>
              <a:rPr lang="ru-RU" sz="1800" dirty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трекинг</a:t>
            </a:r>
          </a:p>
          <a:p>
            <a:pPr marL="269875" lvl="0" rtl="0">
              <a:spcBef>
                <a:spcPts val="0"/>
              </a:spcBef>
              <a:spcAft>
                <a:spcPts val="0"/>
              </a:spcAft>
            </a:pPr>
            <a:endParaRPr lang="ru-RU" sz="1800" dirty="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41325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АКК – адаптивный круиз-контроль</a:t>
            </a:r>
          </a:p>
          <a:p>
            <a:pPr marL="269875" lvl="0" rtl="0">
              <a:spcBef>
                <a:spcPts val="0"/>
              </a:spcBef>
              <a:spcAft>
                <a:spcPts val="0"/>
              </a:spcAft>
            </a:pPr>
            <a:endParaRPr lang="ru-RU" sz="1800" dirty="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41325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АЭТ – автоматическое экстренное торможение</a:t>
            </a:r>
          </a:p>
        </p:txBody>
      </p:sp>
      <p:grpSp>
        <p:nvGrpSpPr>
          <p:cNvPr id="2" name="Google Shape;462;p37">
            <a:extLst>
              <a:ext uri="{FF2B5EF4-FFF2-40B4-BE49-F238E27FC236}">
                <a16:creationId xmlns:a16="http://schemas.microsoft.com/office/drawing/2014/main" id="{8C020336-EF66-D7DC-DB96-C245643F3598}"/>
              </a:ext>
            </a:extLst>
          </p:cNvPr>
          <p:cNvGrpSpPr/>
          <p:nvPr/>
        </p:nvGrpSpPr>
        <p:grpSpPr>
          <a:xfrm>
            <a:off x="713120" y="189442"/>
            <a:ext cx="7717492" cy="71700"/>
            <a:chOff x="713254" y="4557650"/>
            <a:chExt cx="7717492" cy="71700"/>
          </a:xfrm>
        </p:grpSpPr>
        <p:sp>
          <p:nvSpPr>
            <p:cNvPr id="3" name="Google Shape;463;p37">
              <a:extLst>
                <a:ext uri="{FF2B5EF4-FFF2-40B4-BE49-F238E27FC236}">
                  <a16:creationId xmlns:a16="http://schemas.microsoft.com/office/drawing/2014/main" id="{8274A8DE-A731-132B-A64E-0484FCE56089}"/>
                </a:ext>
              </a:extLst>
            </p:cNvPr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" name="Google Shape;464;p37">
              <a:extLst>
                <a:ext uri="{FF2B5EF4-FFF2-40B4-BE49-F238E27FC236}">
                  <a16:creationId xmlns:a16="http://schemas.microsoft.com/office/drawing/2014/main" id="{4E4B225E-D8F7-8759-CDF0-1BF1B8075FB4}"/>
                </a:ext>
              </a:extLst>
            </p:cNvPr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5" name="Google Shape;465;p37">
              <a:extLst>
                <a:ext uri="{FF2B5EF4-FFF2-40B4-BE49-F238E27FC236}">
                  <a16:creationId xmlns:a16="http://schemas.microsoft.com/office/drawing/2014/main" id="{C7ED066C-0112-BAB1-E29F-016C342284CB}"/>
                </a:ext>
              </a:extLst>
            </p:cNvPr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6" name="Google Shape;466;p37">
              <a:extLst>
                <a:ext uri="{FF2B5EF4-FFF2-40B4-BE49-F238E27FC236}">
                  <a16:creationId xmlns:a16="http://schemas.microsoft.com/office/drawing/2014/main" id="{51EC1E21-902F-594B-BF03-404D34927F38}"/>
                </a:ext>
              </a:extLst>
            </p:cNvPr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7" name="Google Shape;467;p37">
              <a:extLst>
                <a:ext uri="{FF2B5EF4-FFF2-40B4-BE49-F238E27FC236}">
                  <a16:creationId xmlns:a16="http://schemas.microsoft.com/office/drawing/2014/main" id="{5C5CB061-B80C-0F93-E6BA-32A8DF51FA80}"/>
                </a:ext>
              </a:extLst>
            </p:cNvPr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8" name="Google Shape;468;p37">
              <a:extLst>
                <a:ext uri="{FF2B5EF4-FFF2-40B4-BE49-F238E27FC236}">
                  <a16:creationId xmlns:a16="http://schemas.microsoft.com/office/drawing/2014/main" id="{CA32FCFF-1C4E-C7DE-36DD-2FB9275473CD}"/>
                </a:ext>
              </a:extLst>
            </p:cNvPr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" name="Google Shape;469;p37">
              <a:extLst>
                <a:ext uri="{FF2B5EF4-FFF2-40B4-BE49-F238E27FC236}">
                  <a16:creationId xmlns:a16="http://schemas.microsoft.com/office/drawing/2014/main" id="{24A29387-DC87-7276-7792-8A9C1173959A}"/>
                </a:ext>
              </a:extLst>
            </p:cNvPr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0" name="Google Shape;470;p37">
              <a:extLst>
                <a:ext uri="{FF2B5EF4-FFF2-40B4-BE49-F238E27FC236}">
                  <a16:creationId xmlns:a16="http://schemas.microsoft.com/office/drawing/2014/main" id="{1F4E3B96-37C2-D93F-A67E-DC6053F85541}"/>
                </a:ext>
              </a:extLst>
            </p:cNvPr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</p:spTree>
    <p:extLst>
      <p:ext uri="{BB962C8B-B14F-4D97-AF65-F5344CB8AC3E}">
        <p14:creationId xmlns:p14="http://schemas.microsoft.com/office/powerpoint/2010/main" val="2614223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8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anrope" panose="020B0604020202020204" charset="0"/>
              </a:rPr>
              <a:t>Введение</a:t>
            </a:r>
            <a:endParaRPr dirty="0">
              <a:latin typeface="Manrope" panose="020B0604020202020204" charset="0"/>
            </a:endParaRPr>
          </a:p>
        </p:txBody>
      </p:sp>
      <p:sp>
        <p:nvSpPr>
          <p:cNvPr id="477" name="Google Shape;477;p38"/>
          <p:cNvSpPr txBox="1"/>
          <p:nvPr/>
        </p:nvSpPr>
        <p:spPr>
          <a:xfrm>
            <a:off x="713055" y="1071330"/>
            <a:ext cx="77175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ru-RU" sz="1800" b="1" dirty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Актуальность:  </a:t>
            </a:r>
            <a:endParaRPr lang="en-US" sz="1800" b="1" dirty="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ru-RU" sz="1200" b="1" dirty="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46088" lvl="0" indent="-176213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Повышение безопасности и эффективности дорожного движения;</a:t>
            </a:r>
          </a:p>
          <a:p>
            <a:pPr marL="269875" lvl="0" rtl="0">
              <a:spcBef>
                <a:spcPts val="0"/>
              </a:spcBef>
              <a:spcAft>
                <a:spcPts val="0"/>
              </a:spcAft>
            </a:pPr>
            <a:endParaRPr lang="ru-RU" sz="1200" dirty="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46088" lvl="0" indent="-176213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b="1" dirty="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2" name="Google Shape;462;p37">
            <a:extLst>
              <a:ext uri="{FF2B5EF4-FFF2-40B4-BE49-F238E27FC236}">
                <a16:creationId xmlns:a16="http://schemas.microsoft.com/office/drawing/2014/main" id="{8C020336-EF66-D7DC-DB96-C245643F3598}"/>
              </a:ext>
            </a:extLst>
          </p:cNvPr>
          <p:cNvGrpSpPr/>
          <p:nvPr/>
        </p:nvGrpSpPr>
        <p:grpSpPr>
          <a:xfrm>
            <a:off x="713120" y="189442"/>
            <a:ext cx="7717492" cy="71700"/>
            <a:chOff x="713254" y="4557650"/>
            <a:chExt cx="7717492" cy="71700"/>
          </a:xfrm>
        </p:grpSpPr>
        <p:sp>
          <p:nvSpPr>
            <p:cNvPr id="3" name="Google Shape;463;p37">
              <a:extLst>
                <a:ext uri="{FF2B5EF4-FFF2-40B4-BE49-F238E27FC236}">
                  <a16:creationId xmlns:a16="http://schemas.microsoft.com/office/drawing/2014/main" id="{8274A8DE-A731-132B-A64E-0484FCE56089}"/>
                </a:ext>
              </a:extLst>
            </p:cNvPr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" name="Google Shape;464;p37">
              <a:extLst>
                <a:ext uri="{FF2B5EF4-FFF2-40B4-BE49-F238E27FC236}">
                  <a16:creationId xmlns:a16="http://schemas.microsoft.com/office/drawing/2014/main" id="{4E4B225E-D8F7-8759-CDF0-1BF1B8075FB4}"/>
                </a:ext>
              </a:extLst>
            </p:cNvPr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5" name="Google Shape;465;p37">
              <a:extLst>
                <a:ext uri="{FF2B5EF4-FFF2-40B4-BE49-F238E27FC236}">
                  <a16:creationId xmlns:a16="http://schemas.microsoft.com/office/drawing/2014/main" id="{C7ED066C-0112-BAB1-E29F-016C342284CB}"/>
                </a:ext>
              </a:extLst>
            </p:cNvPr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6" name="Google Shape;466;p37">
              <a:extLst>
                <a:ext uri="{FF2B5EF4-FFF2-40B4-BE49-F238E27FC236}">
                  <a16:creationId xmlns:a16="http://schemas.microsoft.com/office/drawing/2014/main" id="{51EC1E21-902F-594B-BF03-404D34927F38}"/>
                </a:ext>
              </a:extLst>
            </p:cNvPr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7" name="Google Shape;467;p37">
              <a:extLst>
                <a:ext uri="{FF2B5EF4-FFF2-40B4-BE49-F238E27FC236}">
                  <a16:creationId xmlns:a16="http://schemas.microsoft.com/office/drawing/2014/main" id="{5C5CB061-B80C-0F93-E6BA-32A8DF51FA80}"/>
                </a:ext>
              </a:extLst>
            </p:cNvPr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8" name="Google Shape;468;p37">
              <a:extLst>
                <a:ext uri="{FF2B5EF4-FFF2-40B4-BE49-F238E27FC236}">
                  <a16:creationId xmlns:a16="http://schemas.microsoft.com/office/drawing/2014/main" id="{CA32FCFF-1C4E-C7DE-36DD-2FB9275473CD}"/>
                </a:ext>
              </a:extLst>
            </p:cNvPr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" name="Google Shape;469;p37">
              <a:extLst>
                <a:ext uri="{FF2B5EF4-FFF2-40B4-BE49-F238E27FC236}">
                  <a16:creationId xmlns:a16="http://schemas.microsoft.com/office/drawing/2014/main" id="{24A29387-DC87-7276-7792-8A9C1173959A}"/>
                </a:ext>
              </a:extLst>
            </p:cNvPr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0" name="Google Shape;470;p37">
              <a:extLst>
                <a:ext uri="{FF2B5EF4-FFF2-40B4-BE49-F238E27FC236}">
                  <a16:creationId xmlns:a16="http://schemas.microsoft.com/office/drawing/2014/main" id="{1F4E3B96-37C2-D93F-A67E-DC6053F85541}"/>
                </a:ext>
              </a:extLst>
            </p:cNvPr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A7BF473-A9AE-DE3F-2A0B-71BA3D58B76F}"/>
              </a:ext>
            </a:extLst>
          </p:cNvPr>
          <p:cNvSpPr txBox="1"/>
          <p:nvPr/>
        </p:nvSpPr>
        <p:spPr>
          <a:xfrm>
            <a:off x="713055" y="2008773"/>
            <a:ext cx="790634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dirty="0">
                <a:latin typeface="Manrope" panose="020B0604020202020204" charset="0"/>
              </a:rPr>
              <a:t>Цель:</a:t>
            </a:r>
          </a:p>
          <a:p>
            <a:endParaRPr lang="ru-RU" sz="1800" b="1" dirty="0">
              <a:latin typeface="Manrope" panose="020B0604020202020204" charset="0"/>
            </a:endParaRPr>
          </a:p>
          <a:p>
            <a:pPr marL="444500" indent="-177800">
              <a:buFont typeface="Arial" panose="020B0604020202020204" pitchFamily="34" charset="0"/>
              <a:buChar char="•"/>
            </a:pPr>
            <a:r>
              <a:rPr lang="ru-RU" sz="1600" dirty="0">
                <a:latin typeface="Manrope" panose="020B0604020202020204" charset="0"/>
              </a:rPr>
              <a:t>Разработка системы, позволяющая обнаруживать и реагировать на различные ситуации, предсказывая поведение отслеживаемых объектов.</a:t>
            </a:r>
          </a:p>
          <a:p>
            <a:endParaRPr lang="ru-RU" sz="1800" b="1" dirty="0">
              <a:latin typeface="Manrope" panose="020B0604020202020204" charset="0"/>
            </a:endParaRPr>
          </a:p>
          <a:p>
            <a:pPr marL="444500" indent="-173038">
              <a:buFont typeface="Arial" panose="020B0604020202020204" pitchFamily="34" charset="0"/>
              <a:buChar char="•"/>
            </a:pPr>
            <a:endParaRPr lang="ru-RU" sz="1600" dirty="0">
              <a:latin typeface="Manrope" panose="020B0604020202020204" charset="0"/>
            </a:endParaRPr>
          </a:p>
          <a:p>
            <a:pPr marL="446088" indent="-211138">
              <a:buFont typeface="Arial" panose="020B0604020202020204" pitchFamily="34" charset="0"/>
              <a:buChar char="•"/>
              <a:tabLst>
                <a:tab pos="361950" algn="l"/>
              </a:tabLst>
            </a:pPr>
            <a:endParaRPr lang="ru-RU" dirty="0">
              <a:latin typeface="Manrope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0BD6A5-6030-1430-30AE-3734E7549930}"/>
              </a:ext>
            </a:extLst>
          </p:cNvPr>
          <p:cNvSpPr txBox="1"/>
          <p:nvPr/>
        </p:nvSpPr>
        <p:spPr>
          <a:xfrm>
            <a:off x="713055" y="3173730"/>
            <a:ext cx="771749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dirty="0">
                <a:latin typeface="Manrope" panose="020B0604020202020204" charset="0"/>
              </a:rPr>
              <a:t>Задачи:</a:t>
            </a:r>
          </a:p>
          <a:p>
            <a:endParaRPr lang="ru-RU" sz="1800" dirty="0">
              <a:latin typeface="Manrope" panose="020B0604020202020204" charset="0"/>
            </a:endParaRPr>
          </a:p>
          <a:p>
            <a:pPr marL="441325" indent="-171450">
              <a:buFont typeface="Arial" panose="020B0604020202020204" pitchFamily="34" charset="0"/>
              <a:buChar char="•"/>
              <a:tabLst>
                <a:tab pos="623888" algn="l"/>
              </a:tabLst>
            </a:pPr>
            <a:r>
              <a:rPr lang="ru-RU" sz="1600" dirty="0">
                <a:latin typeface="Manrope" panose="020B0604020202020204" charset="0"/>
              </a:rPr>
              <a:t>Задача определения;</a:t>
            </a:r>
          </a:p>
          <a:p>
            <a:pPr marL="441325" indent="-171450">
              <a:buFont typeface="Arial" panose="020B0604020202020204" pitchFamily="34" charset="0"/>
              <a:buChar char="•"/>
              <a:tabLst>
                <a:tab pos="623888" algn="l"/>
              </a:tabLst>
            </a:pPr>
            <a:r>
              <a:rPr lang="ru-RU" sz="1600" dirty="0">
                <a:latin typeface="Manrope" panose="020B0604020202020204" charset="0"/>
              </a:rPr>
              <a:t>Задача отслеживания;</a:t>
            </a:r>
          </a:p>
          <a:p>
            <a:pPr marL="441325" indent="-171450">
              <a:buFont typeface="Arial" panose="020B0604020202020204" pitchFamily="34" charset="0"/>
              <a:buChar char="•"/>
              <a:tabLst>
                <a:tab pos="623888" algn="l"/>
              </a:tabLst>
            </a:pPr>
            <a:r>
              <a:rPr lang="ru-RU" sz="1600" dirty="0">
                <a:latin typeface="Manrope" panose="020B0604020202020204" charset="0"/>
              </a:rPr>
              <a:t>Задача адаптации.</a:t>
            </a:r>
          </a:p>
          <a:p>
            <a:pPr marL="446088" indent="-176213">
              <a:buFont typeface="Arial" panose="020B0604020202020204" pitchFamily="34" charset="0"/>
              <a:buChar char="•"/>
              <a:tabLst>
                <a:tab pos="623888" algn="l"/>
              </a:tabLst>
            </a:pPr>
            <a:endParaRPr lang="ru-RU" sz="1200" dirty="0">
              <a:latin typeface="Manrope" panose="020B0604020202020204" charset="0"/>
            </a:endParaRPr>
          </a:p>
          <a:p>
            <a:pPr marL="446088" indent="-176213">
              <a:buFont typeface="Arial" panose="020B0604020202020204" pitchFamily="34" charset="0"/>
              <a:buChar char="•"/>
              <a:tabLst>
                <a:tab pos="623888" algn="l"/>
              </a:tabLst>
            </a:pPr>
            <a:endParaRPr lang="ru-RU" sz="1200" dirty="0">
              <a:latin typeface="Manrope" panose="020B0604020202020204" charset="0"/>
            </a:endParaRPr>
          </a:p>
          <a:p>
            <a:pPr marL="446088" indent="-176213">
              <a:buFont typeface="Arial" panose="020B0604020202020204" pitchFamily="34" charset="0"/>
              <a:buChar char="•"/>
              <a:tabLst>
                <a:tab pos="623888" algn="l"/>
              </a:tabLst>
            </a:pPr>
            <a:endParaRPr lang="ru-RU" dirty="0">
              <a:latin typeface="Manrope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9"/>
          <p:cNvSpPr txBox="1">
            <a:spLocks noGrp="1"/>
          </p:cNvSpPr>
          <p:nvPr>
            <p:ph type="title"/>
          </p:nvPr>
        </p:nvSpPr>
        <p:spPr>
          <a:xfrm>
            <a:off x="747268" y="3939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anrope" panose="020B0604020202020204" charset="0"/>
              </a:rPr>
              <a:t>Уровни автономности </a:t>
            </a:r>
            <a:endParaRPr dirty="0">
              <a:latin typeface="Manrope" panose="020B0604020202020204" charset="0"/>
            </a:endParaRPr>
          </a:p>
        </p:txBody>
      </p:sp>
      <p:sp>
        <p:nvSpPr>
          <p:cNvPr id="485" name="Google Shape;485;p39"/>
          <p:cNvSpPr txBox="1">
            <a:spLocks noGrp="1"/>
          </p:cNvSpPr>
          <p:nvPr>
            <p:ph type="subTitle" idx="3"/>
          </p:nvPr>
        </p:nvSpPr>
        <p:spPr>
          <a:xfrm>
            <a:off x="516657" y="787603"/>
            <a:ext cx="8110685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 соответствии с SAE J3016 существует 6 уровней автоматизации автономных автомобилей:</a:t>
            </a:r>
            <a:endParaRPr sz="1600" dirty="0">
              <a:solidFill>
                <a:srgbClr val="666666"/>
              </a:solidFill>
            </a:endParaRPr>
          </a:p>
        </p:txBody>
      </p:sp>
      <p:sp>
        <p:nvSpPr>
          <p:cNvPr id="486" name="Google Shape;486;p39"/>
          <p:cNvSpPr txBox="1">
            <a:spLocks noGrp="1"/>
          </p:cNvSpPr>
          <p:nvPr>
            <p:ph type="subTitle" idx="1"/>
          </p:nvPr>
        </p:nvSpPr>
        <p:spPr>
          <a:xfrm>
            <a:off x="846863" y="1703070"/>
            <a:ext cx="2470283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Полное отсутствие автоматизации. На данном уровне контроль полностью у водителя.</a:t>
            </a:r>
            <a:endParaRPr dirty="0"/>
          </a:p>
        </p:txBody>
      </p:sp>
      <p:sp>
        <p:nvSpPr>
          <p:cNvPr id="489" name="Google Shape;489;p39"/>
          <p:cNvSpPr txBox="1">
            <a:spLocks noGrp="1"/>
          </p:cNvSpPr>
          <p:nvPr>
            <p:ph type="title" idx="5"/>
          </p:nvPr>
        </p:nvSpPr>
        <p:spPr>
          <a:xfrm>
            <a:off x="472890" y="1704900"/>
            <a:ext cx="373974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endParaRPr dirty="0"/>
          </a:p>
        </p:txBody>
      </p:sp>
      <p:sp>
        <p:nvSpPr>
          <p:cNvPr id="490" name="Google Shape;490;p39"/>
          <p:cNvSpPr txBox="1">
            <a:spLocks noGrp="1"/>
          </p:cNvSpPr>
          <p:nvPr>
            <p:ph type="title" idx="6"/>
          </p:nvPr>
        </p:nvSpPr>
        <p:spPr>
          <a:xfrm>
            <a:off x="3325993" y="1703070"/>
            <a:ext cx="373974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1</a:t>
            </a:r>
            <a:endParaRPr dirty="0"/>
          </a:p>
        </p:txBody>
      </p:sp>
      <p:sp>
        <p:nvSpPr>
          <p:cNvPr id="2" name="Google Shape;489;p39">
            <a:extLst>
              <a:ext uri="{FF2B5EF4-FFF2-40B4-BE49-F238E27FC236}">
                <a16:creationId xmlns:a16="http://schemas.microsoft.com/office/drawing/2014/main" id="{9B99054C-D3F7-5D5B-451F-DFC00D791F5E}"/>
              </a:ext>
            </a:extLst>
          </p:cNvPr>
          <p:cNvSpPr txBox="1">
            <a:spLocks/>
          </p:cNvSpPr>
          <p:nvPr/>
        </p:nvSpPr>
        <p:spPr>
          <a:xfrm>
            <a:off x="5992109" y="1703070"/>
            <a:ext cx="373974" cy="526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xygen"/>
              <a:buNone/>
              <a:defRPr sz="2200" b="1" i="0" u="none" strike="noStrike" cap="none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 dirty="0"/>
              <a:t>2</a:t>
            </a:r>
            <a:endParaRPr lang="en" dirty="0"/>
          </a:p>
        </p:txBody>
      </p:sp>
      <p:sp>
        <p:nvSpPr>
          <p:cNvPr id="15" name="Google Shape;486;p39">
            <a:extLst>
              <a:ext uri="{FF2B5EF4-FFF2-40B4-BE49-F238E27FC236}">
                <a16:creationId xmlns:a16="http://schemas.microsoft.com/office/drawing/2014/main" id="{BC050757-533E-95B8-71FC-C37B36CE5577}"/>
              </a:ext>
            </a:extLst>
          </p:cNvPr>
          <p:cNvSpPr txBox="1">
            <a:spLocks/>
          </p:cNvSpPr>
          <p:nvPr/>
        </p:nvSpPr>
        <p:spPr>
          <a:xfrm>
            <a:off x="846864" y="3065964"/>
            <a:ext cx="2404728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/>
            <a:r>
              <a:rPr lang="ru-RU" dirty="0"/>
              <a:t>Условная автоматизация.</a:t>
            </a:r>
          </a:p>
          <a:p>
            <a:pPr marL="0" indent="0"/>
            <a:r>
              <a:rPr lang="ru-RU" dirty="0"/>
              <a:t>В некоторых случаях система выполняет все функции сама.</a:t>
            </a:r>
          </a:p>
        </p:txBody>
      </p:sp>
      <p:sp>
        <p:nvSpPr>
          <p:cNvPr id="17" name="Google Shape;490;p39">
            <a:extLst>
              <a:ext uri="{FF2B5EF4-FFF2-40B4-BE49-F238E27FC236}">
                <a16:creationId xmlns:a16="http://schemas.microsoft.com/office/drawing/2014/main" id="{8CA22623-8D70-38C2-3A45-78F3FA3E371C}"/>
              </a:ext>
            </a:extLst>
          </p:cNvPr>
          <p:cNvSpPr txBox="1">
            <a:spLocks/>
          </p:cNvSpPr>
          <p:nvPr/>
        </p:nvSpPr>
        <p:spPr>
          <a:xfrm>
            <a:off x="472890" y="3065964"/>
            <a:ext cx="373974" cy="52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xygen"/>
              <a:buNone/>
              <a:defRPr sz="2200" b="1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 dirty="0"/>
              <a:t>3</a:t>
            </a:r>
          </a:p>
        </p:txBody>
      </p:sp>
      <p:sp>
        <p:nvSpPr>
          <p:cNvPr id="18" name="Google Shape;489;p39">
            <a:extLst>
              <a:ext uri="{FF2B5EF4-FFF2-40B4-BE49-F238E27FC236}">
                <a16:creationId xmlns:a16="http://schemas.microsoft.com/office/drawing/2014/main" id="{BC6EC5D7-93CB-9D26-6920-D3B47E164DE5}"/>
              </a:ext>
            </a:extLst>
          </p:cNvPr>
          <p:cNvSpPr txBox="1">
            <a:spLocks/>
          </p:cNvSpPr>
          <p:nvPr/>
        </p:nvSpPr>
        <p:spPr>
          <a:xfrm>
            <a:off x="3325993" y="3065964"/>
            <a:ext cx="373974" cy="526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xygen"/>
              <a:buNone/>
              <a:defRPr sz="2200" b="1" i="0" u="none" strike="noStrike" cap="none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 dirty="0"/>
              <a:t>4</a:t>
            </a:r>
            <a:endParaRPr lang="en" dirty="0"/>
          </a:p>
        </p:txBody>
      </p:sp>
      <p:sp>
        <p:nvSpPr>
          <p:cNvPr id="23" name="Google Shape;490;p39">
            <a:extLst>
              <a:ext uri="{FF2B5EF4-FFF2-40B4-BE49-F238E27FC236}">
                <a16:creationId xmlns:a16="http://schemas.microsoft.com/office/drawing/2014/main" id="{3E2B80F5-D009-0D26-6497-FC78FAB9C77E}"/>
              </a:ext>
            </a:extLst>
          </p:cNvPr>
          <p:cNvSpPr txBox="1">
            <a:spLocks/>
          </p:cNvSpPr>
          <p:nvPr/>
        </p:nvSpPr>
        <p:spPr>
          <a:xfrm>
            <a:off x="5992109" y="3065964"/>
            <a:ext cx="373974" cy="52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xygen"/>
              <a:buNone/>
              <a:defRPr sz="2200" b="1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 dirty="0"/>
              <a:t>5</a:t>
            </a:r>
          </a:p>
        </p:txBody>
      </p:sp>
      <p:sp>
        <p:nvSpPr>
          <p:cNvPr id="26" name="Google Shape;486;p39">
            <a:extLst>
              <a:ext uri="{FF2B5EF4-FFF2-40B4-BE49-F238E27FC236}">
                <a16:creationId xmlns:a16="http://schemas.microsoft.com/office/drawing/2014/main" id="{139D6872-B80B-A325-007C-DF131F4C27EC}"/>
              </a:ext>
            </a:extLst>
          </p:cNvPr>
          <p:cNvSpPr txBox="1">
            <a:spLocks/>
          </p:cNvSpPr>
          <p:nvPr/>
        </p:nvSpPr>
        <p:spPr>
          <a:xfrm>
            <a:off x="3699967" y="1667940"/>
            <a:ext cx="237102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/>
            <a:r>
              <a:rPr lang="ru-RU" dirty="0"/>
              <a:t>Помощь водителю. Часть функций управления выполняет система.</a:t>
            </a:r>
          </a:p>
        </p:txBody>
      </p:sp>
      <p:sp>
        <p:nvSpPr>
          <p:cNvPr id="27" name="Google Shape;486;p39">
            <a:extLst>
              <a:ext uri="{FF2B5EF4-FFF2-40B4-BE49-F238E27FC236}">
                <a16:creationId xmlns:a16="http://schemas.microsoft.com/office/drawing/2014/main" id="{7721EEB6-7741-B771-6776-0E07DC604A82}"/>
              </a:ext>
            </a:extLst>
          </p:cNvPr>
          <p:cNvSpPr txBox="1">
            <a:spLocks/>
          </p:cNvSpPr>
          <p:nvPr/>
        </p:nvSpPr>
        <p:spPr>
          <a:xfrm>
            <a:off x="6374930" y="1676230"/>
            <a:ext cx="254916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/>
            <a:r>
              <a:rPr lang="ru-RU" dirty="0"/>
              <a:t>Частичная автоматизация.</a:t>
            </a:r>
          </a:p>
          <a:p>
            <a:pPr marL="0" indent="0"/>
            <a:r>
              <a:rPr lang="ru-RU" dirty="0"/>
              <a:t>Ряд функций полностью выполняет система.</a:t>
            </a:r>
          </a:p>
        </p:txBody>
      </p:sp>
      <p:sp>
        <p:nvSpPr>
          <p:cNvPr id="28" name="Google Shape;486;p39">
            <a:extLst>
              <a:ext uri="{FF2B5EF4-FFF2-40B4-BE49-F238E27FC236}">
                <a16:creationId xmlns:a16="http://schemas.microsoft.com/office/drawing/2014/main" id="{F25C4F4C-46AD-6941-FC1A-D16A48D6E79F}"/>
              </a:ext>
            </a:extLst>
          </p:cNvPr>
          <p:cNvSpPr txBox="1">
            <a:spLocks/>
          </p:cNvSpPr>
          <p:nvPr/>
        </p:nvSpPr>
        <p:spPr>
          <a:xfrm>
            <a:off x="3699966" y="3053508"/>
            <a:ext cx="227038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/>
            <a:r>
              <a:rPr lang="ru-RU" dirty="0"/>
              <a:t>Высокая автоматизация.</a:t>
            </a:r>
          </a:p>
          <a:p>
            <a:pPr marL="0" indent="0"/>
            <a:r>
              <a:rPr lang="ru-RU" dirty="0"/>
              <a:t>ТС может двигаться самостоятельно почти во всех ситуациях</a:t>
            </a:r>
          </a:p>
          <a:p>
            <a:pPr marL="0" indent="0"/>
            <a:endParaRPr lang="ru-RU" dirty="0"/>
          </a:p>
        </p:txBody>
      </p:sp>
      <p:sp>
        <p:nvSpPr>
          <p:cNvPr id="29" name="Google Shape;486;p39">
            <a:extLst>
              <a:ext uri="{FF2B5EF4-FFF2-40B4-BE49-F238E27FC236}">
                <a16:creationId xmlns:a16="http://schemas.microsoft.com/office/drawing/2014/main" id="{9C899AB6-BF04-94E7-00F2-5B1ED939AC6E}"/>
              </a:ext>
            </a:extLst>
          </p:cNvPr>
          <p:cNvSpPr txBox="1">
            <a:spLocks/>
          </p:cNvSpPr>
          <p:nvPr/>
        </p:nvSpPr>
        <p:spPr>
          <a:xfrm>
            <a:off x="6387842" y="3053508"/>
            <a:ext cx="2239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/>
            <a:r>
              <a:rPr lang="ru-RU" dirty="0"/>
              <a:t>Полная автоматизация. </a:t>
            </a:r>
          </a:p>
          <a:p>
            <a:pPr marL="0" indent="0"/>
            <a:r>
              <a:rPr lang="ru-RU" dirty="0"/>
              <a:t>ТС выполняет все функции управления без человеческого вмешательства.</a:t>
            </a: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03B91195-6693-F224-79C3-47C24F8B4AD5}"/>
              </a:ext>
            </a:extLst>
          </p:cNvPr>
          <p:cNvCxnSpPr>
            <a:cxnSpLocks/>
          </p:cNvCxnSpPr>
          <p:nvPr/>
        </p:nvCxnSpPr>
        <p:spPr>
          <a:xfrm>
            <a:off x="322323" y="2791490"/>
            <a:ext cx="8498958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6" name="Google Shape;462;p37">
            <a:extLst>
              <a:ext uri="{FF2B5EF4-FFF2-40B4-BE49-F238E27FC236}">
                <a16:creationId xmlns:a16="http://schemas.microsoft.com/office/drawing/2014/main" id="{6576065B-C396-5BFA-FB89-9DC2C3341AC7}"/>
              </a:ext>
            </a:extLst>
          </p:cNvPr>
          <p:cNvGrpSpPr/>
          <p:nvPr/>
        </p:nvGrpSpPr>
        <p:grpSpPr>
          <a:xfrm>
            <a:off x="472890" y="1235695"/>
            <a:ext cx="8252896" cy="71817"/>
            <a:chOff x="713254" y="4557650"/>
            <a:chExt cx="7717492" cy="71700"/>
          </a:xfrm>
        </p:grpSpPr>
        <p:sp>
          <p:nvSpPr>
            <p:cNvPr id="37" name="Google Shape;463;p37">
              <a:extLst>
                <a:ext uri="{FF2B5EF4-FFF2-40B4-BE49-F238E27FC236}">
                  <a16:creationId xmlns:a16="http://schemas.microsoft.com/office/drawing/2014/main" id="{7F294C56-3DFE-22C5-60F1-2AAAC4CEEFDD}"/>
                </a:ext>
              </a:extLst>
            </p:cNvPr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8" name="Google Shape;464;p37">
              <a:extLst>
                <a:ext uri="{FF2B5EF4-FFF2-40B4-BE49-F238E27FC236}">
                  <a16:creationId xmlns:a16="http://schemas.microsoft.com/office/drawing/2014/main" id="{567F765C-DA22-ABE9-3B87-29C6913FAAAB}"/>
                </a:ext>
              </a:extLst>
            </p:cNvPr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9" name="Google Shape;465;p37">
              <a:extLst>
                <a:ext uri="{FF2B5EF4-FFF2-40B4-BE49-F238E27FC236}">
                  <a16:creationId xmlns:a16="http://schemas.microsoft.com/office/drawing/2014/main" id="{9018A573-89D5-B479-AC78-662CE551F1AC}"/>
                </a:ext>
              </a:extLst>
            </p:cNvPr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0" name="Google Shape;466;p37">
              <a:extLst>
                <a:ext uri="{FF2B5EF4-FFF2-40B4-BE49-F238E27FC236}">
                  <a16:creationId xmlns:a16="http://schemas.microsoft.com/office/drawing/2014/main" id="{C7D13425-B03A-0846-25A6-2721BB255740}"/>
                </a:ext>
              </a:extLst>
            </p:cNvPr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1" name="Google Shape;467;p37">
              <a:extLst>
                <a:ext uri="{FF2B5EF4-FFF2-40B4-BE49-F238E27FC236}">
                  <a16:creationId xmlns:a16="http://schemas.microsoft.com/office/drawing/2014/main" id="{6047310B-9801-8DFE-94A2-1A3EDF8F48F4}"/>
                </a:ext>
              </a:extLst>
            </p:cNvPr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2" name="Google Shape;468;p37">
              <a:extLst>
                <a:ext uri="{FF2B5EF4-FFF2-40B4-BE49-F238E27FC236}">
                  <a16:creationId xmlns:a16="http://schemas.microsoft.com/office/drawing/2014/main" id="{1250E011-7247-CB22-2449-5A252E925510}"/>
                </a:ext>
              </a:extLst>
            </p:cNvPr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3" name="Google Shape;469;p37">
              <a:extLst>
                <a:ext uri="{FF2B5EF4-FFF2-40B4-BE49-F238E27FC236}">
                  <a16:creationId xmlns:a16="http://schemas.microsoft.com/office/drawing/2014/main" id="{662A4FA2-C701-7827-CE45-D2FE79FB7924}"/>
                </a:ext>
              </a:extLst>
            </p:cNvPr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4" name="Google Shape;470;p37">
              <a:extLst>
                <a:ext uri="{FF2B5EF4-FFF2-40B4-BE49-F238E27FC236}">
                  <a16:creationId xmlns:a16="http://schemas.microsoft.com/office/drawing/2014/main" id="{47BED32A-7685-6628-39D0-87DBF1E45DDC}"/>
                </a:ext>
              </a:extLst>
            </p:cNvPr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0"/>
          <p:cNvSpPr txBox="1">
            <a:spLocks noGrp="1"/>
          </p:cNvSpPr>
          <p:nvPr>
            <p:ph type="title"/>
          </p:nvPr>
        </p:nvSpPr>
        <p:spPr>
          <a:xfrm>
            <a:off x="557278" y="256135"/>
            <a:ext cx="8111799" cy="89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>
                <a:latin typeface="Manrope" panose="020B0604020202020204" charset="0"/>
              </a:rPr>
              <a:t>Мультиобъектный</a:t>
            </a:r>
            <a:r>
              <a:rPr lang="ru-RU" dirty="0">
                <a:latin typeface="Manrope" panose="020B0604020202020204" charset="0"/>
              </a:rPr>
              <a:t> трекинг</a:t>
            </a:r>
            <a:endParaRPr dirty="0">
              <a:latin typeface="Manrope" panose="020B060402020202020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46B815-4486-F122-6FD8-A789711E5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177" y="1483583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462;p37">
            <a:extLst>
              <a:ext uri="{FF2B5EF4-FFF2-40B4-BE49-F238E27FC236}">
                <a16:creationId xmlns:a16="http://schemas.microsoft.com/office/drawing/2014/main" id="{8C020336-EF66-D7DC-DB96-C245643F3598}"/>
              </a:ext>
            </a:extLst>
          </p:cNvPr>
          <p:cNvGrpSpPr/>
          <p:nvPr/>
        </p:nvGrpSpPr>
        <p:grpSpPr>
          <a:xfrm>
            <a:off x="713120" y="189442"/>
            <a:ext cx="7717492" cy="71700"/>
            <a:chOff x="713254" y="4557650"/>
            <a:chExt cx="7717492" cy="71700"/>
          </a:xfrm>
        </p:grpSpPr>
        <p:sp>
          <p:nvSpPr>
            <p:cNvPr id="3" name="Google Shape;463;p37">
              <a:extLst>
                <a:ext uri="{FF2B5EF4-FFF2-40B4-BE49-F238E27FC236}">
                  <a16:creationId xmlns:a16="http://schemas.microsoft.com/office/drawing/2014/main" id="{8274A8DE-A731-132B-A64E-0484FCE56089}"/>
                </a:ext>
              </a:extLst>
            </p:cNvPr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" name="Google Shape;464;p37">
              <a:extLst>
                <a:ext uri="{FF2B5EF4-FFF2-40B4-BE49-F238E27FC236}">
                  <a16:creationId xmlns:a16="http://schemas.microsoft.com/office/drawing/2014/main" id="{4E4B225E-D8F7-8759-CDF0-1BF1B8075FB4}"/>
                </a:ext>
              </a:extLst>
            </p:cNvPr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5" name="Google Shape;465;p37">
              <a:extLst>
                <a:ext uri="{FF2B5EF4-FFF2-40B4-BE49-F238E27FC236}">
                  <a16:creationId xmlns:a16="http://schemas.microsoft.com/office/drawing/2014/main" id="{C7ED066C-0112-BAB1-E29F-016C342284CB}"/>
                </a:ext>
              </a:extLst>
            </p:cNvPr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6" name="Google Shape;466;p37">
              <a:extLst>
                <a:ext uri="{FF2B5EF4-FFF2-40B4-BE49-F238E27FC236}">
                  <a16:creationId xmlns:a16="http://schemas.microsoft.com/office/drawing/2014/main" id="{51EC1E21-902F-594B-BF03-404D34927F38}"/>
                </a:ext>
              </a:extLst>
            </p:cNvPr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7" name="Google Shape;467;p37">
              <a:extLst>
                <a:ext uri="{FF2B5EF4-FFF2-40B4-BE49-F238E27FC236}">
                  <a16:creationId xmlns:a16="http://schemas.microsoft.com/office/drawing/2014/main" id="{5C5CB061-B80C-0F93-E6BA-32A8DF51FA80}"/>
                </a:ext>
              </a:extLst>
            </p:cNvPr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8" name="Google Shape;468;p37">
              <a:extLst>
                <a:ext uri="{FF2B5EF4-FFF2-40B4-BE49-F238E27FC236}">
                  <a16:creationId xmlns:a16="http://schemas.microsoft.com/office/drawing/2014/main" id="{CA32FCFF-1C4E-C7DE-36DD-2FB9275473CD}"/>
                </a:ext>
              </a:extLst>
            </p:cNvPr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" name="Google Shape;469;p37">
              <a:extLst>
                <a:ext uri="{FF2B5EF4-FFF2-40B4-BE49-F238E27FC236}">
                  <a16:creationId xmlns:a16="http://schemas.microsoft.com/office/drawing/2014/main" id="{24A29387-DC87-7276-7792-8A9C1173959A}"/>
                </a:ext>
              </a:extLst>
            </p:cNvPr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0" name="Google Shape;470;p37">
              <a:extLst>
                <a:ext uri="{FF2B5EF4-FFF2-40B4-BE49-F238E27FC236}">
                  <a16:creationId xmlns:a16="http://schemas.microsoft.com/office/drawing/2014/main" id="{1F4E3B96-37C2-D93F-A67E-DC6053F85541}"/>
                </a:ext>
              </a:extLst>
            </p:cNvPr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0C4138-28C8-E5E4-50BA-6FBF552B7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32" y="1403494"/>
            <a:ext cx="3965538" cy="264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C38FE7-864E-3FCB-86B2-6B3C970D51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21"/>
          <a:stretch/>
        </p:blipFill>
        <p:spPr bwMode="auto">
          <a:xfrm>
            <a:off x="4571801" y="1403494"/>
            <a:ext cx="4191117" cy="264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475;p38">
            <a:extLst>
              <a:ext uri="{FF2B5EF4-FFF2-40B4-BE49-F238E27FC236}">
                <a16:creationId xmlns:a16="http://schemas.microsoft.com/office/drawing/2014/main" id="{2B20E7B4-4B4C-DEDB-34B3-801228848A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120" y="47789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anrope" panose="020B0604020202020204" charset="0"/>
              </a:rPr>
              <a:t>Что надо отслеживать?</a:t>
            </a:r>
            <a:endParaRPr dirty="0">
              <a:latin typeface="Manrope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1AFD77-1152-81E7-1B32-01BF5A6E076E}"/>
              </a:ext>
            </a:extLst>
          </p:cNvPr>
          <p:cNvSpPr txBox="1"/>
          <p:nvPr/>
        </p:nvSpPr>
        <p:spPr>
          <a:xfrm>
            <a:off x="1844120" y="4078283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Пешеходы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C43608-EC4E-B9A5-BB79-CFCE8B7B529C}"/>
              </a:ext>
            </a:extLst>
          </p:cNvPr>
          <p:cNvSpPr txBox="1"/>
          <p:nvPr/>
        </p:nvSpPr>
        <p:spPr>
          <a:xfrm>
            <a:off x="6219136" y="4091227"/>
            <a:ext cx="1213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Автомобили</a:t>
            </a:r>
          </a:p>
        </p:txBody>
      </p:sp>
    </p:spTree>
    <p:extLst>
      <p:ext uri="{BB962C8B-B14F-4D97-AF65-F5344CB8AC3E}">
        <p14:creationId xmlns:p14="http://schemas.microsoft.com/office/powerpoint/2010/main" val="1287204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1"/>
          <p:cNvSpPr txBox="1">
            <a:spLocks noGrp="1"/>
          </p:cNvSpPr>
          <p:nvPr>
            <p:ph type="title"/>
          </p:nvPr>
        </p:nvSpPr>
        <p:spPr>
          <a:xfrm>
            <a:off x="687392" y="91903"/>
            <a:ext cx="7523463" cy="8933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latin typeface="Manrope" panose="020B0604020202020204" charset="0"/>
              </a:rPr>
              <a:t>Категоризация (??)</a:t>
            </a:r>
            <a:endParaRPr sz="3600" dirty="0">
              <a:latin typeface="Manrope" panose="020B0604020202020204" charset="0"/>
            </a:endParaRPr>
          </a:p>
        </p:txBody>
      </p:sp>
      <p:sp>
        <p:nvSpPr>
          <p:cNvPr id="511" name="Google Shape;511;p41"/>
          <p:cNvSpPr txBox="1">
            <a:spLocks noGrp="1"/>
          </p:cNvSpPr>
          <p:nvPr>
            <p:ph type="subTitle" idx="1"/>
          </p:nvPr>
        </p:nvSpPr>
        <p:spPr>
          <a:xfrm>
            <a:off x="687392" y="985282"/>
            <a:ext cx="7769216" cy="35620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u="sng" dirty="0"/>
              <a:t>По методу инициализации</a:t>
            </a:r>
            <a:r>
              <a:rPr lang="ru-RU" sz="1600" dirty="0"/>
              <a:t>:</a:t>
            </a:r>
            <a:endParaRPr lang="en-US" sz="16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36195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anrope" panose="020B0604020202020204" charset="0"/>
              </a:rPr>
              <a:t>- Отслеживание на основе обнаружения (</a:t>
            </a:r>
            <a:r>
              <a:rPr lang="ru-RU" dirty="0" err="1">
                <a:latin typeface="Manrope" panose="020B0604020202020204" charset="0"/>
              </a:rPr>
              <a:t>Detection</a:t>
            </a:r>
            <a:r>
              <a:rPr lang="ru-RU" dirty="0">
                <a:latin typeface="Manrope" panose="020B0604020202020204" charset="0"/>
              </a:rPr>
              <a:t>-Based </a:t>
            </a:r>
            <a:r>
              <a:rPr lang="ru-RU" dirty="0" err="1">
                <a:latin typeface="Manrope" panose="020B0604020202020204" charset="0"/>
              </a:rPr>
              <a:t>Tracking</a:t>
            </a:r>
            <a:r>
              <a:rPr lang="ru-RU" dirty="0">
                <a:latin typeface="Manrope" panose="020B0604020202020204" charset="0"/>
              </a:rPr>
              <a:t> (DBT))</a:t>
            </a:r>
            <a:endParaRPr lang="en-US" dirty="0">
              <a:latin typeface="Manrope" panose="020B0604020202020204" charset="0"/>
            </a:endParaRPr>
          </a:p>
          <a:p>
            <a:pPr marL="0" lvl="0" indent="36195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anrope" panose="020B0604020202020204" charset="0"/>
              </a:rPr>
              <a:t>- Отслеживание без предварительного обнаружения (</a:t>
            </a:r>
            <a:r>
              <a:rPr lang="ru-RU" dirty="0" err="1">
                <a:latin typeface="Manrope" panose="020B0604020202020204" charset="0"/>
              </a:rPr>
              <a:t>Detection</a:t>
            </a:r>
            <a:r>
              <a:rPr lang="ru-RU" dirty="0">
                <a:latin typeface="Manrope" panose="020B0604020202020204" charset="0"/>
              </a:rPr>
              <a:t>-Free </a:t>
            </a:r>
            <a:r>
              <a:rPr lang="ru-RU" dirty="0" err="1">
                <a:latin typeface="Manrope" panose="020B0604020202020204" charset="0"/>
              </a:rPr>
              <a:t>Tracking</a:t>
            </a:r>
            <a:r>
              <a:rPr lang="ru-RU" dirty="0">
                <a:latin typeface="Manrope" panose="020B0604020202020204" charset="0"/>
              </a:rPr>
              <a:t> (DFT))</a:t>
            </a:r>
            <a:endParaRPr lang="en-US" dirty="0">
              <a:latin typeface="Manrope" panose="020B060402020202020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latin typeface="Manrope" panose="020B0604020202020204" charset="0"/>
            </a:endParaRPr>
          </a:p>
          <a:p>
            <a:pPr marL="0" indent="0" algn="just"/>
            <a:r>
              <a:rPr lang="ru-RU" sz="1600" u="sng" dirty="0"/>
              <a:t> По режиму обработки:</a:t>
            </a:r>
          </a:p>
          <a:p>
            <a:pPr marL="0" indent="0" algn="just"/>
            <a:endParaRPr lang="en-US" sz="1600" dirty="0"/>
          </a:p>
          <a:p>
            <a:pPr marL="0" indent="361950" algn="just"/>
            <a:r>
              <a:rPr lang="en-US" dirty="0"/>
              <a:t>- Online Tracking</a:t>
            </a:r>
          </a:p>
          <a:p>
            <a:pPr marL="0" indent="361950" algn="just"/>
            <a:r>
              <a:rPr lang="en-US" dirty="0"/>
              <a:t>- Offline Tracking</a:t>
            </a:r>
          </a:p>
          <a:p>
            <a:pPr marL="0" indent="0" algn="just"/>
            <a:endParaRPr lang="en-US" sz="1600" dirty="0"/>
          </a:p>
          <a:p>
            <a:pPr marL="0" indent="0" algn="just"/>
            <a:r>
              <a:rPr lang="ru-RU" sz="1600" u="sng" dirty="0"/>
              <a:t> По типу вывода:</a:t>
            </a:r>
          </a:p>
          <a:p>
            <a:pPr marL="0" indent="0" algn="just"/>
            <a:endParaRPr lang="en-US" sz="1600" u="sng" dirty="0"/>
          </a:p>
          <a:p>
            <a:pPr marL="0" indent="361950" algn="just"/>
            <a:r>
              <a:rPr lang="ru-RU" dirty="0"/>
              <a:t>- Стохастический трекинг (</a:t>
            </a:r>
            <a:r>
              <a:rPr lang="en-US" dirty="0"/>
              <a:t>Stochastic Tracking)</a:t>
            </a:r>
          </a:p>
          <a:p>
            <a:pPr marL="0" indent="361950" algn="just"/>
            <a:r>
              <a:rPr lang="ru-RU" dirty="0"/>
              <a:t>- Детерминированный трекинг (</a:t>
            </a:r>
            <a:r>
              <a:rPr lang="en-US" dirty="0"/>
              <a:t>Deterministic Tracking)</a:t>
            </a:r>
            <a:endParaRPr lang="ru-RU" dirty="0">
              <a:latin typeface="Manrope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u="sng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6C4E3E4-AAC4-D676-53AD-3D30B5FC3FC4}"/>
              </a:ext>
            </a:extLst>
          </p:cNvPr>
          <p:cNvSpPr txBox="1"/>
          <p:nvPr/>
        </p:nvSpPr>
        <p:spPr>
          <a:xfrm>
            <a:off x="3189249" y="297711"/>
            <a:ext cx="2765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>
                <a:latin typeface="Manrope" panose="020B0604020202020204" charset="0"/>
              </a:rPr>
              <a:t>Алгоритмы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2615D15D-BDAA-083E-DA4A-32163755D1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288998"/>
              </p:ext>
            </p:extLst>
          </p:nvPr>
        </p:nvGraphicFramePr>
        <p:xfrm>
          <a:off x="744278" y="1208361"/>
          <a:ext cx="7655442" cy="3505200"/>
        </p:xfrm>
        <a:graphic>
          <a:graphicData uri="http://schemas.openxmlformats.org/drawingml/2006/table">
            <a:tbl>
              <a:tblPr firstRow="1" bandRow="1">
                <a:tableStyleId>{5DE727CB-B30D-465E-BF75-DD4B09FA7ABD}</a:tableStyleId>
              </a:tblPr>
              <a:tblGrid>
                <a:gridCol w="2551814">
                  <a:extLst>
                    <a:ext uri="{9D8B030D-6E8A-4147-A177-3AD203B41FA5}">
                      <a16:colId xmlns:a16="http://schemas.microsoft.com/office/drawing/2014/main" val="150545712"/>
                    </a:ext>
                  </a:extLst>
                </a:gridCol>
                <a:gridCol w="2551814">
                  <a:extLst>
                    <a:ext uri="{9D8B030D-6E8A-4147-A177-3AD203B41FA5}">
                      <a16:colId xmlns:a16="http://schemas.microsoft.com/office/drawing/2014/main" val="1669805402"/>
                    </a:ext>
                  </a:extLst>
                </a:gridCol>
                <a:gridCol w="2551814">
                  <a:extLst>
                    <a:ext uri="{9D8B030D-6E8A-4147-A177-3AD203B41FA5}">
                      <a16:colId xmlns:a16="http://schemas.microsoft.com/office/drawing/2014/main" val="847431122"/>
                    </a:ext>
                  </a:extLst>
                </a:gridCol>
              </a:tblGrid>
              <a:tr h="359496">
                <a:tc>
                  <a:txBody>
                    <a:bodyPr/>
                    <a:lstStyle/>
                    <a:p>
                      <a:r>
                        <a:rPr lang="ru-RU" sz="1800" u="sng" dirty="0">
                          <a:latin typeface="Manrope" panose="020B0604020202020204" charset="0"/>
                        </a:rPr>
                        <a:t>Фильтр Калмана </a:t>
                      </a:r>
                      <a:r>
                        <a:rPr lang="ru-RU" dirty="0">
                          <a:latin typeface="Manrope" panose="020B0604020202020204" charset="0"/>
                        </a:rPr>
                        <a:t>—</a:t>
                      </a:r>
                    </a:p>
                    <a:p>
                      <a:endParaRPr lang="ru-RU" dirty="0">
                        <a:latin typeface="Manrope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u="sng" dirty="0">
                          <a:latin typeface="Manrope" panose="020B0604020202020204" charset="0"/>
                        </a:rPr>
                        <a:t>Расширенный фильтр Калмана </a:t>
                      </a:r>
                      <a:r>
                        <a:rPr lang="ru-RU" dirty="0">
                          <a:latin typeface="Manrope" panose="020B0604020202020204" charset="0"/>
                        </a:rPr>
                        <a:t>—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u="sng" dirty="0">
                          <a:latin typeface="Manrope" panose="020B0604020202020204" charset="0"/>
                        </a:rPr>
                        <a:t>Частотный фильтр </a:t>
                      </a:r>
                      <a:r>
                        <a:rPr lang="ru-RU" sz="1800" u="none" dirty="0">
                          <a:latin typeface="Manrope" panose="020B0604020202020204" charset="0"/>
                        </a:rPr>
                        <a:t>—</a:t>
                      </a:r>
                      <a:r>
                        <a:rPr lang="ru-RU" sz="1800" u="sng" dirty="0">
                          <a:latin typeface="Manrope" panose="020B0604020202020204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3560414"/>
                  </a:ext>
                </a:extLst>
              </a:tr>
              <a:tr h="2836973">
                <a:tc>
                  <a:txBody>
                    <a:bodyPr/>
                    <a:lstStyle/>
                    <a:p>
                      <a:r>
                        <a:rPr lang="ru-RU" dirty="0">
                          <a:latin typeface="Manrope" panose="020B0604020202020204" charset="0"/>
                        </a:rPr>
                        <a:t>широко используется для предсказания положения</a:t>
                      </a:r>
                    </a:p>
                    <a:p>
                      <a:r>
                        <a:rPr lang="ru-RU" dirty="0">
                          <a:latin typeface="Manrope" panose="020B0604020202020204" charset="0"/>
                        </a:rPr>
                        <a:t>и скорости объектов. Он предполагает, что движение объекта может</a:t>
                      </a:r>
                    </a:p>
                    <a:p>
                      <a:r>
                        <a:rPr lang="ru-RU" dirty="0">
                          <a:latin typeface="Manrope" panose="020B0604020202020204" charset="0"/>
                        </a:rPr>
                        <a:t>быть аппроксимировано линейной моделью. С нелинейными моделями</a:t>
                      </a:r>
                    </a:p>
                    <a:p>
                      <a:r>
                        <a:rPr lang="ru-RU" dirty="0">
                          <a:latin typeface="Manrope" panose="020B0604020202020204" charset="0"/>
                        </a:rPr>
                        <a:t>он менее эффективен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Manrope" panose="020B0604020202020204" charset="0"/>
                        </a:rPr>
                        <a:t>позволяет работать с нелинейными</a:t>
                      </a:r>
                    </a:p>
                    <a:p>
                      <a:r>
                        <a:rPr lang="ru-RU" dirty="0">
                          <a:latin typeface="Manrope" panose="020B0604020202020204" charset="0"/>
                        </a:rPr>
                        <a:t>моделями, что расширяет возможности его применения. В отличие от</a:t>
                      </a:r>
                    </a:p>
                    <a:p>
                      <a:r>
                        <a:rPr lang="ru-RU" dirty="0">
                          <a:latin typeface="Manrope" panose="020B0604020202020204" charset="0"/>
                        </a:rPr>
                        <a:t>своего линейного аналога, расширенный фильтр Калмана в общем случае не является оптимальным средством оценки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Manrope" panose="020B0604020202020204" charset="0"/>
                        </a:rPr>
                        <a:t>нелинейная альтернатива Фильтру Калмана, использует "частицы« для представления возможных состояний объекта и</a:t>
                      </a:r>
                    </a:p>
                    <a:p>
                      <a:r>
                        <a:rPr lang="ru-RU" dirty="0">
                          <a:latin typeface="Manrope" panose="020B0604020202020204" charset="0"/>
                        </a:rPr>
                        <a:t>обновляет их на основе наблюдений. Предлагает лучшую производительность для нелинейного движения, но требует больше вычислительных</a:t>
                      </a:r>
                    </a:p>
                    <a:p>
                      <a:r>
                        <a:rPr lang="ru-RU" dirty="0">
                          <a:latin typeface="Manrope" panose="020B0604020202020204" charset="0"/>
                        </a:rPr>
                        <a:t>Ресурсов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217695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5"/>
          <p:cNvSpPr txBox="1">
            <a:spLocks noGrp="1"/>
          </p:cNvSpPr>
          <p:nvPr>
            <p:ph type="title"/>
          </p:nvPr>
        </p:nvSpPr>
        <p:spPr>
          <a:xfrm>
            <a:off x="720000" y="2819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anrope" panose="020B0604020202020204" charset="0"/>
              </a:rPr>
              <a:t>Применение </a:t>
            </a:r>
            <a:r>
              <a:rPr lang="en-US" dirty="0">
                <a:latin typeface="Manrope" panose="020B0604020202020204" charset="0"/>
              </a:rPr>
              <a:t>MOT </a:t>
            </a:r>
            <a:r>
              <a:rPr lang="ru-RU" dirty="0">
                <a:latin typeface="Manrope" panose="020B0604020202020204" charset="0"/>
              </a:rPr>
              <a:t>в АКК</a:t>
            </a:r>
            <a:endParaRPr dirty="0">
              <a:latin typeface="Manrope" panose="020B060402020202020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F8E055-320E-3193-F389-F2B2B945E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886" y="1396408"/>
            <a:ext cx="4436271" cy="283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00937E2-E88F-936F-7AF6-A8660EFA0C32}"/>
              </a:ext>
            </a:extLst>
          </p:cNvPr>
          <p:cNvSpPr txBox="1"/>
          <p:nvPr/>
        </p:nvSpPr>
        <p:spPr>
          <a:xfrm>
            <a:off x="418214" y="1709975"/>
            <a:ext cx="3419847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u="sng" dirty="0">
                <a:latin typeface="Manrope" panose="020B0604020202020204" charset="0"/>
              </a:rPr>
              <a:t>Решаемые задачи:</a:t>
            </a:r>
          </a:p>
          <a:p>
            <a:pPr marL="623888" indent="-285750">
              <a:buFont typeface="Arial" panose="020B0604020202020204" pitchFamily="34" charset="0"/>
              <a:buChar char="•"/>
            </a:pPr>
            <a:endParaRPr lang="ru-RU" sz="1800" u="sng" dirty="0">
              <a:latin typeface="Manrope" panose="020B0604020202020204" charset="0"/>
            </a:endParaRPr>
          </a:p>
          <a:p>
            <a:pPr marL="623888" indent="-285750">
              <a:buFont typeface="Arial" panose="020B0604020202020204" pitchFamily="34" charset="0"/>
              <a:buChar char="•"/>
            </a:pPr>
            <a:r>
              <a:rPr lang="ru-RU" dirty="0">
                <a:latin typeface="Manrope" panose="020B0604020202020204" charset="0"/>
              </a:rPr>
              <a:t>Обнаружение и отслеживание</a:t>
            </a:r>
          </a:p>
          <a:p>
            <a:pPr marL="623888" indent="-285750">
              <a:buFont typeface="Arial" panose="020B0604020202020204" pitchFamily="34" charset="0"/>
              <a:buChar char="•"/>
            </a:pPr>
            <a:endParaRPr lang="ru-RU" dirty="0">
              <a:latin typeface="Manrope" panose="020B0604020202020204" charset="0"/>
            </a:endParaRPr>
          </a:p>
          <a:p>
            <a:pPr marL="623888" indent="-285750">
              <a:buFont typeface="Arial" panose="020B0604020202020204" pitchFamily="34" charset="0"/>
              <a:buChar char="•"/>
            </a:pPr>
            <a:r>
              <a:rPr lang="ru-RU" dirty="0">
                <a:latin typeface="Manrope" panose="020B0604020202020204" charset="0"/>
              </a:rPr>
              <a:t>Принятие решений</a:t>
            </a:r>
          </a:p>
          <a:p>
            <a:pPr marL="623888" indent="-285750">
              <a:buFont typeface="Arial" panose="020B0604020202020204" pitchFamily="34" charset="0"/>
              <a:buChar char="•"/>
            </a:pPr>
            <a:endParaRPr lang="ru-RU" dirty="0">
              <a:latin typeface="Manrope" panose="020B0604020202020204" charset="0"/>
            </a:endParaRPr>
          </a:p>
          <a:p>
            <a:pPr marL="623888" indent="-285750">
              <a:buFont typeface="Arial" panose="020B0604020202020204" pitchFamily="34" charset="0"/>
              <a:buChar char="•"/>
            </a:pPr>
            <a:r>
              <a:rPr lang="ru-RU" dirty="0">
                <a:latin typeface="Manrope" panose="020B0604020202020204" charset="0"/>
              </a:rPr>
              <a:t> Прогнозирование траекторий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DAPTADA Car Parking Construction Company Profile by Slidesgo">
  <a:themeElements>
    <a:clrScheme name="Simple Light">
      <a:dk1>
        <a:srgbClr val="000000"/>
      </a:dk1>
      <a:lt1>
        <a:srgbClr val="F3F3F3"/>
      </a:lt1>
      <a:dk2>
        <a:srgbClr val="595959"/>
      </a:dk2>
      <a:lt2>
        <a:srgbClr val="AF6B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2012</TotalTime>
  <Words>503</Words>
  <Application>Microsoft Office PowerPoint</Application>
  <PresentationFormat>Экран (16:9)</PresentationFormat>
  <Paragraphs>109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Manrope</vt:lpstr>
      <vt:lpstr>Bebas Neue</vt:lpstr>
      <vt:lpstr>Anaheim</vt:lpstr>
      <vt:lpstr>Arial</vt:lpstr>
      <vt:lpstr>Oxygen</vt:lpstr>
      <vt:lpstr>ADAPTADA Car Parking Construction Company Profile by Slidesgo</vt:lpstr>
      <vt:lpstr>Применение системы мультиобъектного трекинга в системах адаптивного круиз-контроля и автоматического экстренного торможения</vt:lpstr>
      <vt:lpstr>Сокращения</vt:lpstr>
      <vt:lpstr>Введение</vt:lpstr>
      <vt:lpstr>Уровни автономности </vt:lpstr>
      <vt:lpstr>Мультиобъектный трекинг</vt:lpstr>
      <vt:lpstr>Что надо отслеживать?</vt:lpstr>
      <vt:lpstr>Категоризация (??)</vt:lpstr>
      <vt:lpstr>Презентация PowerPoint</vt:lpstr>
      <vt:lpstr>Применение MOT в АКК</vt:lpstr>
      <vt:lpstr>Применение MOT в АЭТ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Применение системы мультиобъектного трекинга в системах адаптивного круиз-контроля и автоматического экстренного торможения</dc:title>
  <cp:lastModifiedBy>Константин Есенов</cp:lastModifiedBy>
  <cp:revision>5</cp:revision>
  <dcterms:modified xsi:type="dcterms:W3CDTF">2023-12-11T21:12:37Z</dcterms:modified>
</cp:coreProperties>
</file>